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3"/>
  </p:notesMasterIdLst>
  <p:handoutMasterIdLst>
    <p:handoutMasterId r:id="rId54"/>
  </p:handoutMasterIdLst>
  <p:sldIdLst>
    <p:sldId id="265" r:id="rId2"/>
    <p:sldId id="270" r:id="rId3"/>
    <p:sldId id="266" r:id="rId4"/>
    <p:sldId id="271" r:id="rId5"/>
    <p:sldId id="272" r:id="rId6"/>
    <p:sldId id="274" r:id="rId7"/>
    <p:sldId id="317" r:id="rId8"/>
    <p:sldId id="273" r:id="rId9"/>
    <p:sldId id="318" r:id="rId10"/>
    <p:sldId id="320" r:id="rId11"/>
    <p:sldId id="319" r:id="rId12"/>
    <p:sldId id="267" r:id="rId13"/>
    <p:sldId id="324" r:id="rId14"/>
    <p:sldId id="325" r:id="rId15"/>
    <p:sldId id="276" r:id="rId16"/>
    <p:sldId id="275" r:id="rId17"/>
    <p:sldId id="277" r:id="rId18"/>
    <p:sldId id="279" r:id="rId19"/>
    <p:sldId id="326" r:id="rId20"/>
    <p:sldId id="278" r:id="rId21"/>
    <p:sldId id="280" r:id="rId22"/>
    <p:sldId id="282" r:id="rId23"/>
    <p:sldId id="281" r:id="rId24"/>
    <p:sldId id="283" r:id="rId25"/>
    <p:sldId id="285" r:id="rId26"/>
    <p:sldId id="327" r:id="rId27"/>
    <p:sldId id="284" r:id="rId28"/>
    <p:sldId id="286" r:id="rId29"/>
    <p:sldId id="287" r:id="rId30"/>
    <p:sldId id="328" r:id="rId31"/>
    <p:sldId id="337" r:id="rId32"/>
    <p:sldId id="344" r:id="rId33"/>
    <p:sldId id="288" r:id="rId34"/>
    <p:sldId id="290" r:id="rId35"/>
    <p:sldId id="292" r:id="rId36"/>
    <p:sldId id="291" r:id="rId37"/>
    <p:sldId id="302" r:id="rId38"/>
    <p:sldId id="304" r:id="rId39"/>
    <p:sldId id="303" r:id="rId40"/>
    <p:sldId id="338" r:id="rId41"/>
    <p:sldId id="306" r:id="rId42"/>
    <p:sldId id="308" r:id="rId43"/>
    <p:sldId id="340" r:id="rId44"/>
    <p:sldId id="309" r:id="rId45"/>
    <p:sldId id="341" r:id="rId46"/>
    <p:sldId id="342" r:id="rId47"/>
    <p:sldId id="343" r:id="rId48"/>
    <p:sldId id="339" r:id="rId49"/>
    <p:sldId id="334" r:id="rId50"/>
    <p:sldId id="335" r:id="rId51"/>
    <p:sldId id="268" r:id="rId52"/>
  </p:sldIdLst>
  <p:sldSz cx="9144000" cy="5143500" type="screen16x9"/>
  <p:notesSz cx="6805613" cy="9944100"/>
  <p:defaultTextStyle>
    <a:defPPr>
      <a:defRPr lang="de-DE"/>
    </a:defPPr>
    <a:lvl1pPr marL="0" algn="l" defTabSz="872514" rtl="0" eaLnBrk="1" latinLnBrk="0" hangingPunct="1">
      <a:defRPr sz="1800" kern="1200">
        <a:solidFill>
          <a:schemeClr val="tx1"/>
        </a:solidFill>
        <a:latin typeface="+mn-lt"/>
        <a:ea typeface="+mn-ea"/>
        <a:cs typeface="+mn-cs"/>
      </a:defRPr>
    </a:lvl1pPr>
    <a:lvl2pPr marL="436256" algn="l" defTabSz="872514" rtl="0" eaLnBrk="1" latinLnBrk="0" hangingPunct="1">
      <a:defRPr sz="1800" kern="1200">
        <a:solidFill>
          <a:schemeClr val="tx1"/>
        </a:solidFill>
        <a:latin typeface="+mn-lt"/>
        <a:ea typeface="+mn-ea"/>
        <a:cs typeface="+mn-cs"/>
      </a:defRPr>
    </a:lvl2pPr>
    <a:lvl3pPr marL="872514" algn="l" defTabSz="872514" rtl="0" eaLnBrk="1" latinLnBrk="0" hangingPunct="1">
      <a:defRPr sz="1800" kern="1200">
        <a:solidFill>
          <a:schemeClr val="tx1"/>
        </a:solidFill>
        <a:latin typeface="+mn-lt"/>
        <a:ea typeface="+mn-ea"/>
        <a:cs typeface="+mn-cs"/>
      </a:defRPr>
    </a:lvl3pPr>
    <a:lvl4pPr marL="1308771" algn="l" defTabSz="872514" rtl="0" eaLnBrk="1" latinLnBrk="0" hangingPunct="1">
      <a:defRPr sz="1800" kern="1200">
        <a:solidFill>
          <a:schemeClr val="tx1"/>
        </a:solidFill>
        <a:latin typeface="+mn-lt"/>
        <a:ea typeface="+mn-ea"/>
        <a:cs typeface="+mn-cs"/>
      </a:defRPr>
    </a:lvl4pPr>
    <a:lvl5pPr marL="1745026" algn="l" defTabSz="872514" rtl="0" eaLnBrk="1" latinLnBrk="0" hangingPunct="1">
      <a:defRPr sz="1800" kern="1200">
        <a:solidFill>
          <a:schemeClr val="tx1"/>
        </a:solidFill>
        <a:latin typeface="+mn-lt"/>
        <a:ea typeface="+mn-ea"/>
        <a:cs typeface="+mn-cs"/>
      </a:defRPr>
    </a:lvl5pPr>
    <a:lvl6pPr marL="2181282" algn="l" defTabSz="872514" rtl="0" eaLnBrk="1" latinLnBrk="0" hangingPunct="1">
      <a:defRPr sz="1800" kern="1200">
        <a:solidFill>
          <a:schemeClr val="tx1"/>
        </a:solidFill>
        <a:latin typeface="+mn-lt"/>
        <a:ea typeface="+mn-ea"/>
        <a:cs typeface="+mn-cs"/>
      </a:defRPr>
    </a:lvl6pPr>
    <a:lvl7pPr marL="2617539" algn="l" defTabSz="872514" rtl="0" eaLnBrk="1" latinLnBrk="0" hangingPunct="1">
      <a:defRPr sz="1800" kern="1200">
        <a:solidFill>
          <a:schemeClr val="tx1"/>
        </a:solidFill>
        <a:latin typeface="+mn-lt"/>
        <a:ea typeface="+mn-ea"/>
        <a:cs typeface="+mn-cs"/>
      </a:defRPr>
    </a:lvl7pPr>
    <a:lvl8pPr marL="3053796" algn="l" defTabSz="872514" rtl="0" eaLnBrk="1" latinLnBrk="0" hangingPunct="1">
      <a:defRPr sz="1800" kern="1200">
        <a:solidFill>
          <a:schemeClr val="tx1"/>
        </a:solidFill>
        <a:latin typeface="+mn-lt"/>
        <a:ea typeface="+mn-ea"/>
        <a:cs typeface="+mn-cs"/>
      </a:defRPr>
    </a:lvl8pPr>
    <a:lvl9pPr marL="3490053" algn="l" defTabSz="87251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2">
          <p15:clr>
            <a:srgbClr val="A4A3A4"/>
          </p15:clr>
        </p15:guide>
        <p15:guide id="2" pos="184">
          <p15:clr>
            <a:srgbClr val="A4A3A4"/>
          </p15:clr>
        </p15:guide>
        <p15:guide id="3" pos="559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E8D"/>
    <a:srgbClr val="D48F8E"/>
    <a:srgbClr val="A26C6B"/>
    <a:srgbClr val="CD6461"/>
    <a:srgbClr val="CA6563"/>
    <a:srgbClr val="9A4C4A"/>
    <a:srgbClr val="C53834"/>
    <a:srgbClr val="C13A36"/>
    <a:srgbClr val="932A27"/>
    <a:srgbClr val="E2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8057" autoAdjust="0"/>
  </p:normalViewPr>
  <p:slideViewPr>
    <p:cSldViewPr>
      <p:cViewPr varScale="1">
        <p:scale>
          <a:sx n="141" d="100"/>
          <a:sy n="141" d="100"/>
        </p:scale>
        <p:origin x="870" y="114"/>
      </p:cViewPr>
      <p:guideLst>
        <p:guide orient="horz" pos="1702"/>
        <p:guide pos="184"/>
        <p:guide pos="55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512"/>
    </p:cViewPr>
  </p:sorterViewPr>
  <p:notesViewPr>
    <p:cSldViewPr>
      <p:cViewPr varScale="1">
        <p:scale>
          <a:sx n="78" d="100"/>
          <a:sy n="78" d="100"/>
        </p:scale>
        <p:origin x="-4008"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F8A82-E13D-4E4C-82B4-B68612CACDF3}" type="doc">
      <dgm:prSet loTypeId="urn:microsoft.com/office/officeart/2005/8/layout/cycle2" loCatId="cycle" qsTypeId="urn:microsoft.com/office/officeart/2005/8/quickstyle/simple4" qsCatId="simple" csTypeId="urn:microsoft.com/office/officeart/2005/8/colors/accent2_5" csCatId="accent2" phldr="1"/>
      <dgm:spPr/>
      <dgm:t>
        <a:bodyPr/>
        <a:lstStyle/>
        <a:p>
          <a:endParaRPr lang="de-AT"/>
        </a:p>
      </dgm:t>
    </dgm:pt>
    <dgm:pt modelId="{9381AA7E-6CEB-4315-93D4-A69D20576B29}">
      <dgm:prSet phldrT="[Text]" custT="1"/>
      <dgm:spPr>
        <a:noFill/>
        <a:ln w="28575">
          <a:solidFill>
            <a:srgbClr val="C00000"/>
          </a:solidFill>
        </a:ln>
      </dgm:spPr>
      <dgm:t>
        <a:bodyPr>
          <a:prstTxWarp prst="textButton">
            <a:avLst/>
          </a:prstTxWarp>
        </a:bodyPr>
        <a:lstStyle/>
        <a:p>
          <a:r>
            <a:rPr lang="de-AT" sz="1400" dirty="0">
              <a:solidFill>
                <a:schemeClr val="tx1">
                  <a:lumMod val="95000"/>
                  <a:lumOff val="5000"/>
                </a:schemeClr>
              </a:solidFill>
              <a:effectLst>
                <a:outerShdw blurRad="63500" sx="102000" sy="102000" algn="ctr" rotWithShape="0">
                  <a:prstClr val="black">
                    <a:alpha val="40000"/>
                  </a:prstClr>
                </a:outerShdw>
              </a:effectLst>
            </a:rPr>
            <a:t>KOMPETENZ</a:t>
          </a:r>
        </a:p>
      </dgm:t>
    </dgm:pt>
    <dgm:pt modelId="{0429C466-F7B8-499F-9F0B-CF56C86BEE37}" type="parTrans" cxnId="{D25E2675-C58E-4BAD-AF12-CC0DADA6C852}">
      <dgm:prSet/>
      <dgm:spPr/>
      <dgm:t>
        <a:bodyPr/>
        <a:lstStyle/>
        <a:p>
          <a:endParaRPr lang="de-AT"/>
        </a:p>
      </dgm:t>
    </dgm:pt>
    <dgm:pt modelId="{8515FF84-A9FE-44A0-8EAC-C74FB1285C22}" type="sibTrans" cxnId="{D25E2675-C58E-4BAD-AF12-CC0DADA6C852}">
      <dgm:prSet/>
      <dgm:spPr>
        <a:gradFill rotWithShape="0">
          <a:gsLst>
            <a:gs pos="0">
              <a:srgbClr val="932A27"/>
            </a:gs>
            <a:gs pos="80000">
              <a:srgbClr val="C13A36"/>
            </a:gs>
            <a:gs pos="100000">
              <a:srgbClr val="C53834"/>
            </a:gs>
          </a:gsLst>
        </a:gradFill>
      </dgm:spPr>
      <dgm:t>
        <a:bodyPr/>
        <a:lstStyle/>
        <a:p>
          <a:endParaRPr lang="de-AT"/>
        </a:p>
      </dgm:t>
    </dgm:pt>
    <dgm:pt modelId="{5A4A5481-3958-4404-AD31-6D1B0CEA6C09}">
      <dgm:prSet phldrT="[Text]" custT="1"/>
      <dgm:spPr>
        <a:noFill/>
        <a:ln w="28575">
          <a:solidFill>
            <a:srgbClr val="C00000"/>
          </a:solidFill>
        </a:ln>
      </dgm:spPr>
      <dgm:t>
        <a:bodyPr>
          <a:prstTxWarp prst="textButton">
            <a:avLst/>
          </a:prstTxWarp>
        </a:bodyPr>
        <a:lstStyle/>
        <a:p>
          <a:r>
            <a:rPr lang="de-AT" sz="2000" dirty="0">
              <a:solidFill>
                <a:schemeClr val="tx1">
                  <a:lumMod val="95000"/>
                  <a:lumOff val="5000"/>
                </a:schemeClr>
              </a:solidFill>
              <a:effectLst>
                <a:outerShdw blurRad="63500" sx="102000" sy="102000" algn="ctr" rotWithShape="0">
                  <a:prstClr val="black">
                    <a:alpha val="40000"/>
                  </a:prstClr>
                </a:outerShdw>
              </a:effectLst>
            </a:rPr>
            <a:t>WISSEN / INNOVATION</a:t>
          </a:r>
        </a:p>
      </dgm:t>
    </dgm:pt>
    <dgm:pt modelId="{EA320DBE-A383-411F-925D-2962EE7BDAD5}" type="parTrans" cxnId="{328F5CD8-8CC0-4B33-8A03-DC77C542B545}">
      <dgm:prSet/>
      <dgm:spPr/>
      <dgm:t>
        <a:bodyPr/>
        <a:lstStyle/>
        <a:p>
          <a:endParaRPr lang="de-AT"/>
        </a:p>
      </dgm:t>
    </dgm:pt>
    <dgm:pt modelId="{083BDBAA-36A4-486C-982F-A9B8FD1DB2FE}" type="sibTrans" cxnId="{328F5CD8-8CC0-4B33-8A03-DC77C542B545}">
      <dgm:prSet/>
      <dgm:spPr>
        <a:gradFill rotWithShape="0">
          <a:gsLst>
            <a:gs pos="0">
              <a:srgbClr val="9A4C4A"/>
            </a:gs>
            <a:gs pos="80000">
              <a:srgbClr val="CA6563"/>
            </a:gs>
            <a:gs pos="100000">
              <a:srgbClr val="CD6461"/>
            </a:gs>
          </a:gsLst>
        </a:gradFill>
      </dgm:spPr>
      <dgm:t>
        <a:bodyPr/>
        <a:lstStyle/>
        <a:p>
          <a:endParaRPr lang="de-AT"/>
        </a:p>
      </dgm:t>
    </dgm:pt>
    <dgm:pt modelId="{9FB56F34-7591-48CC-8058-EC200E3CB7CE}">
      <dgm:prSet phldrT="[Text]" custT="1"/>
      <dgm:spPr>
        <a:noFill/>
        <a:ln w="28575">
          <a:solidFill>
            <a:srgbClr val="C00000"/>
          </a:solidFill>
        </a:ln>
      </dgm:spPr>
      <dgm:t>
        <a:bodyPr>
          <a:prstTxWarp prst="textButton">
            <a:avLst/>
          </a:prstTxWarp>
        </a:bodyPr>
        <a:lstStyle/>
        <a:p>
          <a:r>
            <a:rPr lang="de-AT" sz="2000" dirty="0">
              <a:solidFill>
                <a:schemeClr val="tx1">
                  <a:lumMod val="95000"/>
                  <a:lumOff val="5000"/>
                </a:schemeClr>
              </a:solidFill>
              <a:effectLst>
                <a:outerShdw blurRad="63500" sx="102000" sy="102000" algn="ctr" rotWithShape="0">
                  <a:prstClr val="black">
                    <a:alpha val="40000"/>
                  </a:prstClr>
                </a:outerShdw>
              </a:effectLst>
            </a:rPr>
            <a:t>FORSCHERNETZWERK</a:t>
          </a:r>
        </a:p>
      </dgm:t>
    </dgm:pt>
    <dgm:pt modelId="{68B66B00-99E4-43FC-8B77-30D21ABA7705}" type="parTrans" cxnId="{A170B828-28D6-4A3E-B8B6-627B102152C1}">
      <dgm:prSet/>
      <dgm:spPr/>
      <dgm:t>
        <a:bodyPr/>
        <a:lstStyle/>
        <a:p>
          <a:endParaRPr lang="de-AT"/>
        </a:p>
      </dgm:t>
    </dgm:pt>
    <dgm:pt modelId="{0E323796-8503-4D2F-B475-AACCF35E91A4}" type="sibTrans" cxnId="{A170B828-28D6-4A3E-B8B6-627B102152C1}">
      <dgm:prSet/>
      <dgm:spPr>
        <a:gradFill rotWithShape="0">
          <a:gsLst>
            <a:gs pos="0">
              <a:srgbClr val="A26C6B"/>
            </a:gs>
            <a:gs pos="80000">
              <a:srgbClr val="D48F8E"/>
            </a:gs>
            <a:gs pos="100000">
              <a:srgbClr val="D78E8D"/>
            </a:gs>
          </a:gsLst>
        </a:gradFill>
      </dgm:spPr>
      <dgm:t>
        <a:bodyPr/>
        <a:lstStyle/>
        <a:p>
          <a:endParaRPr lang="de-AT"/>
        </a:p>
      </dgm:t>
    </dgm:pt>
    <dgm:pt modelId="{939E2CC0-EDA2-458C-8466-679E8D0A8116}">
      <dgm:prSet phldrT="[Text]" custT="1"/>
      <dgm:spPr>
        <a:noFill/>
        <a:ln w="28575">
          <a:solidFill>
            <a:srgbClr val="C00000"/>
          </a:solidFill>
        </a:ln>
      </dgm:spPr>
      <dgm:t>
        <a:bodyPr>
          <a:prstTxWarp prst="textButton">
            <a:avLst/>
          </a:prstTxWarp>
        </a:bodyPr>
        <a:lstStyle/>
        <a:p>
          <a:r>
            <a:rPr lang="de-AT" sz="1400" dirty="0">
              <a:solidFill>
                <a:schemeClr val="tx1">
                  <a:lumMod val="95000"/>
                  <a:lumOff val="5000"/>
                </a:schemeClr>
              </a:solidFill>
              <a:effectLst>
                <a:outerShdw blurRad="63500" sx="102000" sy="102000" algn="ctr" rotWithShape="0">
                  <a:prstClr val="black">
                    <a:alpha val="40000"/>
                  </a:prstClr>
                </a:outerShdw>
              </a:effectLst>
            </a:rPr>
            <a:t>SERVICE</a:t>
          </a:r>
        </a:p>
      </dgm:t>
    </dgm:pt>
    <dgm:pt modelId="{116F9F00-4AB6-4FF6-A921-8859C2583735}" type="parTrans" cxnId="{525D7969-0E30-4319-877F-843D9B89B9E7}">
      <dgm:prSet/>
      <dgm:spPr/>
      <dgm:t>
        <a:bodyPr/>
        <a:lstStyle/>
        <a:p>
          <a:endParaRPr lang="de-AT"/>
        </a:p>
      </dgm:t>
    </dgm:pt>
    <dgm:pt modelId="{143AE7C3-5B1E-4CE1-A8E2-68C8074203D2}" type="sibTrans" cxnId="{525D7969-0E30-4319-877F-843D9B89B9E7}">
      <dgm:prSet/>
      <dgm:spPr>
        <a:gradFill rotWithShape="0">
          <a:gsLst>
            <a:gs pos="0">
              <a:srgbClr val="AB8C8B"/>
            </a:gs>
            <a:gs pos="80000">
              <a:srgbClr val="E0B7B7"/>
            </a:gs>
            <a:gs pos="100000">
              <a:srgbClr val="E2B7B7"/>
            </a:gs>
          </a:gsLst>
        </a:gradFill>
      </dgm:spPr>
      <dgm:t>
        <a:bodyPr/>
        <a:lstStyle/>
        <a:p>
          <a:endParaRPr lang="de-AT"/>
        </a:p>
      </dgm:t>
    </dgm:pt>
    <dgm:pt modelId="{32484B91-2361-4C7C-BAA1-7C5551B3FFB2}" type="pres">
      <dgm:prSet presAssocID="{28AF8A82-E13D-4E4C-82B4-B68612CACDF3}" presName="cycle" presStyleCnt="0">
        <dgm:presLayoutVars>
          <dgm:dir/>
          <dgm:resizeHandles val="exact"/>
        </dgm:presLayoutVars>
      </dgm:prSet>
      <dgm:spPr/>
    </dgm:pt>
    <dgm:pt modelId="{4811700E-2E9B-499D-BD1C-237D4A308D78}" type="pres">
      <dgm:prSet presAssocID="{9381AA7E-6CEB-4315-93D4-A69D20576B29}" presName="node" presStyleLbl="node1" presStyleIdx="0" presStyleCnt="4" custScaleX="76769" custScaleY="76769" custRadScaleRad="104233">
        <dgm:presLayoutVars>
          <dgm:bulletEnabled val="1"/>
        </dgm:presLayoutVars>
      </dgm:prSet>
      <dgm:spPr/>
    </dgm:pt>
    <dgm:pt modelId="{A461CB6B-DFBC-487F-84A9-0C6158F8BC46}" type="pres">
      <dgm:prSet presAssocID="{8515FF84-A9FE-44A0-8EAC-C74FB1285C22}" presName="sibTrans" presStyleLbl="sibTrans2D1" presStyleIdx="0" presStyleCnt="4"/>
      <dgm:spPr/>
    </dgm:pt>
    <dgm:pt modelId="{A6CB87CE-2406-4F9D-A148-7DEC4DD86D46}" type="pres">
      <dgm:prSet presAssocID="{8515FF84-A9FE-44A0-8EAC-C74FB1285C22}" presName="connectorText" presStyleLbl="sibTrans2D1" presStyleIdx="0" presStyleCnt="4"/>
      <dgm:spPr/>
    </dgm:pt>
    <dgm:pt modelId="{A0661718-70D1-4266-A464-085AB9654882}" type="pres">
      <dgm:prSet presAssocID="{5A4A5481-3958-4404-AD31-6D1B0CEA6C09}" presName="node" presStyleLbl="node1" presStyleIdx="1" presStyleCnt="4" custScaleX="76769" custScaleY="76769" custRadScaleRad="125418">
        <dgm:presLayoutVars>
          <dgm:bulletEnabled val="1"/>
        </dgm:presLayoutVars>
      </dgm:prSet>
      <dgm:spPr/>
    </dgm:pt>
    <dgm:pt modelId="{930C98B6-A740-487B-93B5-EB1D3C63A661}" type="pres">
      <dgm:prSet presAssocID="{083BDBAA-36A4-486C-982F-A9B8FD1DB2FE}" presName="sibTrans" presStyleLbl="sibTrans2D1" presStyleIdx="1" presStyleCnt="4"/>
      <dgm:spPr/>
    </dgm:pt>
    <dgm:pt modelId="{C22CE94F-DE95-4C50-8C15-EAA891DF9F98}" type="pres">
      <dgm:prSet presAssocID="{083BDBAA-36A4-486C-982F-A9B8FD1DB2FE}" presName="connectorText" presStyleLbl="sibTrans2D1" presStyleIdx="1" presStyleCnt="4"/>
      <dgm:spPr/>
    </dgm:pt>
    <dgm:pt modelId="{0648CF5A-C1BF-4AE8-9515-2E2D4D50CF8C}" type="pres">
      <dgm:prSet presAssocID="{9FB56F34-7591-48CC-8058-EC200E3CB7CE}" presName="node" presStyleLbl="node1" presStyleIdx="2" presStyleCnt="4" custScaleX="76769" custScaleY="76769" custRadScaleRad="106147">
        <dgm:presLayoutVars>
          <dgm:bulletEnabled val="1"/>
        </dgm:presLayoutVars>
      </dgm:prSet>
      <dgm:spPr/>
    </dgm:pt>
    <dgm:pt modelId="{C469A4F3-9F8A-4117-9EE4-353ABCEEB0E6}" type="pres">
      <dgm:prSet presAssocID="{0E323796-8503-4D2F-B475-AACCF35E91A4}" presName="sibTrans" presStyleLbl="sibTrans2D1" presStyleIdx="2" presStyleCnt="4"/>
      <dgm:spPr/>
    </dgm:pt>
    <dgm:pt modelId="{5B971539-4CE3-4743-A95A-7DEAEF3AE381}" type="pres">
      <dgm:prSet presAssocID="{0E323796-8503-4D2F-B475-AACCF35E91A4}" presName="connectorText" presStyleLbl="sibTrans2D1" presStyleIdx="2" presStyleCnt="4"/>
      <dgm:spPr/>
    </dgm:pt>
    <dgm:pt modelId="{AE97882A-F9D7-44DA-B7CD-933FE297B994}" type="pres">
      <dgm:prSet presAssocID="{939E2CC0-EDA2-458C-8466-679E8D0A8116}" presName="node" presStyleLbl="node1" presStyleIdx="3" presStyleCnt="4" custScaleX="76769" custScaleY="76769" custRadScaleRad="123503">
        <dgm:presLayoutVars>
          <dgm:bulletEnabled val="1"/>
        </dgm:presLayoutVars>
      </dgm:prSet>
      <dgm:spPr/>
    </dgm:pt>
    <dgm:pt modelId="{358F7E2D-D9D7-4494-9140-2FFF8B6C0D1F}" type="pres">
      <dgm:prSet presAssocID="{143AE7C3-5B1E-4CE1-A8E2-68C8074203D2}" presName="sibTrans" presStyleLbl="sibTrans2D1" presStyleIdx="3" presStyleCnt="4"/>
      <dgm:spPr/>
    </dgm:pt>
    <dgm:pt modelId="{79DD7386-C93C-402E-849C-FAD01C7132DD}" type="pres">
      <dgm:prSet presAssocID="{143AE7C3-5B1E-4CE1-A8E2-68C8074203D2}" presName="connectorText" presStyleLbl="sibTrans2D1" presStyleIdx="3" presStyleCnt="4"/>
      <dgm:spPr/>
    </dgm:pt>
  </dgm:ptLst>
  <dgm:cxnLst>
    <dgm:cxn modelId="{01B2E204-3EB6-4D31-9350-066ED03C68DD}" type="presOf" srcId="{0E323796-8503-4D2F-B475-AACCF35E91A4}" destId="{5B971539-4CE3-4743-A95A-7DEAEF3AE381}" srcOrd="1" destOrd="0" presId="urn:microsoft.com/office/officeart/2005/8/layout/cycle2"/>
    <dgm:cxn modelId="{18196813-5FE5-4395-8F5F-B40BBE084E99}" type="presOf" srcId="{8515FF84-A9FE-44A0-8EAC-C74FB1285C22}" destId="{A6CB87CE-2406-4F9D-A148-7DEC4DD86D46}" srcOrd="1" destOrd="0" presId="urn:microsoft.com/office/officeart/2005/8/layout/cycle2"/>
    <dgm:cxn modelId="{2B655413-BC65-4E97-9B88-2FD6B8018063}" type="presOf" srcId="{083BDBAA-36A4-486C-982F-A9B8FD1DB2FE}" destId="{C22CE94F-DE95-4C50-8C15-EAA891DF9F98}" srcOrd="1" destOrd="0" presId="urn:microsoft.com/office/officeart/2005/8/layout/cycle2"/>
    <dgm:cxn modelId="{A170B828-28D6-4A3E-B8B6-627B102152C1}" srcId="{28AF8A82-E13D-4E4C-82B4-B68612CACDF3}" destId="{9FB56F34-7591-48CC-8058-EC200E3CB7CE}" srcOrd="2" destOrd="0" parTransId="{68B66B00-99E4-43FC-8B77-30D21ABA7705}" sibTransId="{0E323796-8503-4D2F-B475-AACCF35E91A4}"/>
    <dgm:cxn modelId="{15D62D63-0488-4623-A0F2-1D386404E2EC}" type="presOf" srcId="{939E2CC0-EDA2-458C-8466-679E8D0A8116}" destId="{AE97882A-F9D7-44DA-B7CD-933FE297B994}" srcOrd="0" destOrd="0" presId="urn:microsoft.com/office/officeart/2005/8/layout/cycle2"/>
    <dgm:cxn modelId="{0875B066-DA41-4AE4-894F-5BDA67F8169F}" type="presOf" srcId="{0E323796-8503-4D2F-B475-AACCF35E91A4}" destId="{C469A4F3-9F8A-4117-9EE4-353ABCEEB0E6}" srcOrd="0" destOrd="0" presId="urn:microsoft.com/office/officeart/2005/8/layout/cycle2"/>
    <dgm:cxn modelId="{6CB6CD46-B2F1-4771-A480-7F55897409CB}" type="presOf" srcId="{143AE7C3-5B1E-4CE1-A8E2-68C8074203D2}" destId="{79DD7386-C93C-402E-849C-FAD01C7132DD}" srcOrd="1" destOrd="0" presId="urn:microsoft.com/office/officeart/2005/8/layout/cycle2"/>
    <dgm:cxn modelId="{525D7969-0E30-4319-877F-843D9B89B9E7}" srcId="{28AF8A82-E13D-4E4C-82B4-B68612CACDF3}" destId="{939E2CC0-EDA2-458C-8466-679E8D0A8116}" srcOrd="3" destOrd="0" parTransId="{116F9F00-4AB6-4FF6-A921-8859C2583735}" sibTransId="{143AE7C3-5B1E-4CE1-A8E2-68C8074203D2}"/>
    <dgm:cxn modelId="{D25E2675-C58E-4BAD-AF12-CC0DADA6C852}" srcId="{28AF8A82-E13D-4E4C-82B4-B68612CACDF3}" destId="{9381AA7E-6CEB-4315-93D4-A69D20576B29}" srcOrd="0" destOrd="0" parTransId="{0429C466-F7B8-499F-9F0B-CF56C86BEE37}" sibTransId="{8515FF84-A9FE-44A0-8EAC-C74FB1285C22}"/>
    <dgm:cxn modelId="{79EF018B-9159-4EA9-9065-C257DD80FB6D}" type="presOf" srcId="{5A4A5481-3958-4404-AD31-6D1B0CEA6C09}" destId="{A0661718-70D1-4266-A464-085AB9654882}" srcOrd="0" destOrd="0" presId="urn:microsoft.com/office/officeart/2005/8/layout/cycle2"/>
    <dgm:cxn modelId="{3E2EE9A4-6298-499A-A5B5-0BBBDE826C49}" type="presOf" srcId="{9FB56F34-7591-48CC-8058-EC200E3CB7CE}" destId="{0648CF5A-C1BF-4AE8-9515-2E2D4D50CF8C}" srcOrd="0" destOrd="0" presId="urn:microsoft.com/office/officeart/2005/8/layout/cycle2"/>
    <dgm:cxn modelId="{4D2D77A9-69D2-4960-82CA-BFD9C0069476}" type="presOf" srcId="{143AE7C3-5B1E-4CE1-A8E2-68C8074203D2}" destId="{358F7E2D-D9D7-4494-9140-2FFF8B6C0D1F}" srcOrd="0" destOrd="0" presId="urn:microsoft.com/office/officeart/2005/8/layout/cycle2"/>
    <dgm:cxn modelId="{2F6263AA-D301-48CA-962C-A27884A84A38}" type="presOf" srcId="{083BDBAA-36A4-486C-982F-A9B8FD1DB2FE}" destId="{930C98B6-A740-487B-93B5-EB1D3C63A661}" srcOrd="0" destOrd="0" presId="urn:microsoft.com/office/officeart/2005/8/layout/cycle2"/>
    <dgm:cxn modelId="{0A3FC4B4-756B-4ADB-BCCD-30932A1D3D23}" type="presOf" srcId="{28AF8A82-E13D-4E4C-82B4-B68612CACDF3}" destId="{32484B91-2361-4C7C-BAA1-7C5551B3FFB2}" srcOrd="0" destOrd="0" presId="urn:microsoft.com/office/officeart/2005/8/layout/cycle2"/>
    <dgm:cxn modelId="{FE9C3DCF-735E-41F7-931B-E933CFBA5BFE}" type="presOf" srcId="{8515FF84-A9FE-44A0-8EAC-C74FB1285C22}" destId="{A461CB6B-DFBC-487F-84A9-0C6158F8BC46}" srcOrd="0" destOrd="0" presId="urn:microsoft.com/office/officeart/2005/8/layout/cycle2"/>
    <dgm:cxn modelId="{101CAED4-D64E-4AC3-B8E6-0B33D6D60045}" type="presOf" srcId="{9381AA7E-6CEB-4315-93D4-A69D20576B29}" destId="{4811700E-2E9B-499D-BD1C-237D4A308D78}" srcOrd="0" destOrd="0" presId="urn:microsoft.com/office/officeart/2005/8/layout/cycle2"/>
    <dgm:cxn modelId="{328F5CD8-8CC0-4B33-8A03-DC77C542B545}" srcId="{28AF8A82-E13D-4E4C-82B4-B68612CACDF3}" destId="{5A4A5481-3958-4404-AD31-6D1B0CEA6C09}" srcOrd="1" destOrd="0" parTransId="{EA320DBE-A383-411F-925D-2962EE7BDAD5}" sibTransId="{083BDBAA-36A4-486C-982F-A9B8FD1DB2FE}"/>
    <dgm:cxn modelId="{4582FB5A-1EF0-4AFF-B8D5-D15A3E72D1A8}" type="presParOf" srcId="{32484B91-2361-4C7C-BAA1-7C5551B3FFB2}" destId="{4811700E-2E9B-499D-BD1C-237D4A308D78}" srcOrd="0" destOrd="0" presId="urn:microsoft.com/office/officeart/2005/8/layout/cycle2"/>
    <dgm:cxn modelId="{FBFFAE00-881F-4527-B503-F745CF124C1F}" type="presParOf" srcId="{32484B91-2361-4C7C-BAA1-7C5551B3FFB2}" destId="{A461CB6B-DFBC-487F-84A9-0C6158F8BC46}" srcOrd="1" destOrd="0" presId="urn:microsoft.com/office/officeart/2005/8/layout/cycle2"/>
    <dgm:cxn modelId="{7CED4C05-704D-4366-84EB-CC7994B6E031}" type="presParOf" srcId="{A461CB6B-DFBC-487F-84A9-0C6158F8BC46}" destId="{A6CB87CE-2406-4F9D-A148-7DEC4DD86D46}" srcOrd="0" destOrd="0" presId="urn:microsoft.com/office/officeart/2005/8/layout/cycle2"/>
    <dgm:cxn modelId="{EB7C9B63-38FC-4438-AA65-2E7DA7E7D65A}" type="presParOf" srcId="{32484B91-2361-4C7C-BAA1-7C5551B3FFB2}" destId="{A0661718-70D1-4266-A464-085AB9654882}" srcOrd="2" destOrd="0" presId="urn:microsoft.com/office/officeart/2005/8/layout/cycle2"/>
    <dgm:cxn modelId="{9553C51D-C90E-43C7-81C4-46EA91F22951}" type="presParOf" srcId="{32484B91-2361-4C7C-BAA1-7C5551B3FFB2}" destId="{930C98B6-A740-487B-93B5-EB1D3C63A661}" srcOrd="3" destOrd="0" presId="urn:microsoft.com/office/officeart/2005/8/layout/cycle2"/>
    <dgm:cxn modelId="{6BC18851-EE92-481E-8BED-18ADB61AE8D1}" type="presParOf" srcId="{930C98B6-A740-487B-93B5-EB1D3C63A661}" destId="{C22CE94F-DE95-4C50-8C15-EAA891DF9F98}" srcOrd="0" destOrd="0" presId="urn:microsoft.com/office/officeart/2005/8/layout/cycle2"/>
    <dgm:cxn modelId="{EBC6D077-965B-484D-B366-E140A27FAC31}" type="presParOf" srcId="{32484B91-2361-4C7C-BAA1-7C5551B3FFB2}" destId="{0648CF5A-C1BF-4AE8-9515-2E2D4D50CF8C}" srcOrd="4" destOrd="0" presId="urn:microsoft.com/office/officeart/2005/8/layout/cycle2"/>
    <dgm:cxn modelId="{FF04422E-3035-4DF3-ACDE-276F956F5029}" type="presParOf" srcId="{32484B91-2361-4C7C-BAA1-7C5551B3FFB2}" destId="{C469A4F3-9F8A-4117-9EE4-353ABCEEB0E6}" srcOrd="5" destOrd="0" presId="urn:microsoft.com/office/officeart/2005/8/layout/cycle2"/>
    <dgm:cxn modelId="{B2FECB7E-C392-4763-82D4-2DC7BC034D92}" type="presParOf" srcId="{C469A4F3-9F8A-4117-9EE4-353ABCEEB0E6}" destId="{5B971539-4CE3-4743-A95A-7DEAEF3AE381}" srcOrd="0" destOrd="0" presId="urn:microsoft.com/office/officeart/2005/8/layout/cycle2"/>
    <dgm:cxn modelId="{D1EE8C3D-7A47-406C-8154-43A151A71EC7}" type="presParOf" srcId="{32484B91-2361-4C7C-BAA1-7C5551B3FFB2}" destId="{AE97882A-F9D7-44DA-B7CD-933FE297B994}" srcOrd="6" destOrd="0" presId="urn:microsoft.com/office/officeart/2005/8/layout/cycle2"/>
    <dgm:cxn modelId="{505CE612-E1C3-4632-90B3-336A4A17D189}" type="presParOf" srcId="{32484B91-2361-4C7C-BAA1-7C5551B3FFB2}" destId="{358F7E2D-D9D7-4494-9140-2FFF8B6C0D1F}" srcOrd="7" destOrd="0" presId="urn:microsoft.com/office/officeart/2005/8/layout/cycle2"/>
    <dgm:cxn modelId="{A1A2E5BA-2E2B-4E1C-A75F-541A9A805997}" type="presParOf" srcId="{358F7E2D-D9D7-4494-9140-2FFF8B6C0D1F}" destId="{79DD7386-C93C-402E-849C-FAD01C7132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1700E-2E9B-499D-BD1C-237D4A308D78}">
      <dsp:nvSpPr>
        <dsp:cNvPr id="0" name=""/>
        <dsp:cNvSpPr/>
      </dsp:nvSpPr>
      <dsp:spPr>
        <a:xfrm>
          <a:off x="3412555" y="181735"/>
          <a:ext cx="1074534" cy="1074534"/>
        </a:xfrm>
        <a:prstGeom prst="ellipse">
          <a:avLst/>
        </a:prstGeom>
        <a:noFill/>
        <a:ln w="28575">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prstTxWarp prst="textButton">
            <a:avLst/>
          </a:prstTxWarp>
          <a:noAutofit/>
        </a:bodyPr>
        <a:lstStyle/>
        <a:p>
          <a:pPr marL="0" lvl="0" indent="0" algn="ctr" defTabSz="622300">
            <a:lnSpc>
              <a:spcPct val="90000"/>
            </a:lnSpc>
            <a:spcBef>
              <a:spcPct val="0"/>
            </a:spcBef>
            <a:spcAft>
              <a:spcPct val="35000"/>
            </a:spcAft>
            <a:buNone/>
          </a:pPr>
          <a:r>
            <a:rPr lang="de-AT" sz="1400" kern="1200" dirty="0">
              <a:solidFill>
                <a:schemeClr val="tx1">
                  <a:lumMod val="95000"/>
                  <a:lumOff val="5000"/>
                </a:schemeClr>
              </a:solidFill>
              <a:effectLst>
                <a:outerShdw blurRad="63500" sx="102000" sy="102000" algn="ctr" rotWithShape="0">
                  <a:prstClr val="black">
                    <a:alpha val="40000"/>
                  </a:prstClr>
                </a:outerShdw>
              </a:effectLst>
            </a:rPr>
            <a:t>KOMPETENZ</a:t>
          </a:r>
        </a:p>
      </dsp:txBody>
      <dsp:txXfrm>
        <a:off x="3569917" y="339097"/>
        <a:ext cx="759810" cy="759810"/>
      </dsp:txXfrm>
    </dsp:sp>
    <dsp:sp modelId="{A461CB6B-DFBC-487F-84A9-0C6158F8BC46}">
      <dsp:nvSpPr>
        <dsp:cNvPr id="0" name=""/>
        <dsp:cNvSpPr/>
      </dsp:nvSpPr>
      <dsp:spPr>
        <a:xfrm rot="2383767">
          <a:off x="4508921" y="1244990"/>
          <a:ext cx="716001" cy="472398"/>
        </a:xfrm>
        <a:prstGeom prst="rightArrow">
          <a:avLst>
            <a:gd name="adj1" fmla="val 60000"/>
            <a:gd name="adj2" fmla="val 50000"/>
          </a:avLst>
        </a:prstGeom>
        <a:gradFill rotWithShape="0">
          <a:gsLst>
            <a:gs pos="0">
              <a:srgbClr val="932A27"/>
            </a:gs>
            <a:gs pos="80000">
              <a:srgbClr val="C13A36"/>
            </a:gs>
            <a:gs pos="100000">
              <a:srgbClr val="C53834"/>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AT" sz="2100" kern="1200"/>
        </a:p>
      </dsp:txBody>
      <dsp:txXfrm>
        <a:off x="4525285" y="1294179"/>
        <a:ext cx="574282" cy="283438"/>
      </dsp:txXfrm>
    </dsp:sp>
    <dsp:sp modelId="{A0661718-70D1-4266-A464-085AB9654882}">
      <dsp:nvSpPr>
        <dsp:cNvPr id="0" name=""/>
        <dsp:cNvSpPr/>
      </dsp:nvSpPr>
      <dsp:spPr>
        <a:xfrm>
          <a:off x="5277923" y="1732013"/>
          <a:ext cx="1074534" cy="1074534"/>
        </a:xfrm>
        <a:prstGeom prst="ellipse">
          <a:avLst/>
        </a:prstGeom>
        <a:noFill/>
        <a:ln w="28575">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prstTxWarp prst="textButton">
            <a:avLst/>
          </a:prstTxWarp>
          <a:noAutofit/>
        </a:bodyPr>
        <a:lstStyle/>
        <a:p>
          <a:pPr marL="0" lvl="0" indent="0" algn="ctr" defTabSz="889000">
            <a:lnSpc>
              <a:spcPct val="90000"/>
            </a:lnSpc>
            <a:spcBef>
              <a:spcPct val="0"/>
            </a:spcBef>
            <a:spcAft>
              <a:spcPct val="35000"/>
            </a:spcAft>
            <a:buNone/>
          </a:pPr>
          <a:r>
            <a:rPr lang="de-AT" sz="2000" kern="1200" dirty="0">
              <a:solidFill>
                <a:schemeClr val="tx1">
                  <a:lumMod val="95000"/>
                  <a:lumOff val="5000"/>
                </a:schemeClr>
              </a:solidFill>
              <a:effectLst>
                <a:outerShdw blurRad="63500" sx="102000" sy="102000" algn="ctr" rotWithShape="0">
                  <a:prstClr val="black">
                    <a:alpha val="40000"/>
                  </a:prstClr>
                </a:outerShdw>
              </a:effectLst>
            </a:rPr>
            <a:t>WISSEN / INNOVATION</a:t>
          </a:r>
        </a:p>
      </dsp:txBody>
      <dsp:txXfrm>
        <a:off x="5435285" y="1889375"/>
        <a:ext cx="759810" cy="759810"/>
      </dsp:txXfrm>
    </dsp:sp>
    <dsp:sp modelId="{930C98B6-A740-487B-93B5-EB1D3C63A661}">
      <dsp:nvSpPr>
        <dsp:cNvPr id="0" name=""/>
        <dsp:cNvSpPr/>
      </dsp:nvSpPr>
      <dsp:spPr>
        <a:xfrm rot="8395460">
          <a:off x="4536896" y="2804633"/>
          <a:ext cx="722513" cy="472398"/>
        </a:xfrm>
        <a:prstGeom prst="rightArrow">
          <a:avLst>
            <a:gd name="adj1" fmla="val 60000"/>
            <a:gd name="adj2" fmla="val 50000"/>
          </a:avLst>
        </a:prstGeom>
        <a:gradFill rotWithShape="0">
          <a:gsLst>
            <a:gs pos="0">
              <a:srgbClr val="9A4C4A"/>
            </a:gs>
            <a:gs pos="80000">
              <a:srgbClr val="CA6563"/>
            </a:gs>
            <a:gs pos="100000">
              <a:srgbClr val="CD6461"/>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AT" sz="2100" kern="1200"/>
        </a:p>
      </dsp:txBody>
      <dsp:txXfrm rot="10800000">
        <a:off x="4661977" y="2853494"/>
        <a:ext cx="580794" cy="283438"/>
      </dsp:txXfrm>
    </dsp:sp>
    <dsp:sp modelId="{0648CF5A-C1BF-4AE8-9515-2E2D4D50CF8C}">
      <dsp:nvSpPr>
        <dsp:cNvPr id="0" name=""/>
        <dsp:cNvSpPr/>
      </dsp:nvSpPr>
      <dsp:spPr>
        <a:xfrm>
          <a:off x="3412555" y="3301445"/>
          <a:ext cx="1074534" cy="1074534"/>
        </a:xfrm>
        <a:prstGeom prst="ellipse">
          <a:avLst/>
        </a:prstGeom>
        <a:noFill/>
        <a:ln w="28575">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prstTxWarp prst="textButton">
            <a:avLst/>
          </a:prstTxWarp>
          <a:noAutofit/>
        </a:bodyPr>
        <a:lstStyle/>
        <a:p>
          <a:pPr marL="0" lvl="0" indent="0" algn="ctr" defTabSz="889000">
            <a:lnSpc>
              <a:spcPct val="90000"/>
            </a:lnSpc>
            <a:spcBef>
              <a:spcPct val="0"/>
            </a:spcBef>
            <a:spcAft>
              <a:spcPct val="35000"/>
            </a:spcAft>
            <a:buNone/>
          </a:pPr>
          <a:r>
            <a:rPr lang="de-AT" sz="2000" kern="1200" dirty="0">
              <a:solidFill>
                <a:schemeClr val="tx1">
                  <a:lumMod val="95000"/>
                  <a:lumOff val="5000"/>
                </a:schemeClr>
              </a:solidFill>
              <a:effectLst>
                <a:outerShdw blurRad="63500" sx="102000" sy="102000" algn="ctr" rotWithShape="0">
                  <a:prstClr val="black">
                    <a:alpha val="40000"/>
                  </a:prstClr>
                </a:outerShdw>
              </a:effectLst>
            </a:rPr>
            <a:t>FORSCHERNETZWERK</a:t>
          </a:r>
        </a:p>
      </dsp:txBody>
      <dsp:txXfrm>
        <a:off x="3569917" y="3458807"/>
        <a:ext cx="759810" cy="759810"/>
      </dsp:txXfrm>
    </dsp:sp>
    <dsp:sp modelId="{C469A4F3-9F8A-4117-9EE4-353ABCEEB0E6}">
      <dsp:nvSpPr>
        <dsp:cNvPr id="0" name=""/>
        <dsp:cNvSpPr/>
      </dsp:nvSpPr>
      <dsp:spPr>
        <a:xfrm rot="13230631">
          <a:off x="2691179" y="2830869"/>
          <a:ext cx="710999" cy="472398"/>
        </a:xfrm>
        <a:prstGeom prst="rightArrow">
          <a:avLst>
            <a:gd name="adj1" fmla="val 60000"/>
            <a:gd name="adj2" fmla="val 50000"/>
          </a:avLst>
        </a:prstGeom>
        <a:gradFill rotWithShape="0">
          <a:gsLst>
            <a:gs pos="0">
              <a:srgbClr val="A26C6B"/>
            </a:gs>
            <a:gs pos="80000">
              <a:srgbClr val="D48F8E"/>
            </a:gs>
            <a:gs pos="100000">
              <a:srgbClr val="D78E8D"/>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AT" sz="2100" kern="1200"/>
        </a:p>
      </dsp:txBody>
      <dsp:txXfrm rot="10800000">
        <a:off x="2815912" y="2971378"/>
        <a:ext cx="569280" cy="283438"/>
      </dsp:txXfrm>
    </dsp:sp>
    <dsp:sp modelId="{AE97882A-F9D7-44DA-B7CD-933FE297B994}">
      <dsp:nvSpPr>
        <dsp:cNvPr id="0" name=""/>
        <dsp:cNvSpPr/>
      </dsp:nvSpPr>
      <dsp:spPr>
        <a:xfrm>
          <a:off x="1575670" y="1732013"/>
          <a:ext cx="1074534" cy="1074534"/>
        </a:xfrm>
        <a:prstGeom prst="ellipse">
          <a:avLst/>
        </a:prstGeom>
        <a:noFill/>
        <a:ln w="28575">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prstTxWarp prst="textButton">
            <a:avLst/>
          </a:prstTxWarp>
          <a:noAutofit/>
        </a:bodyPr>
        <a:lstStyle/>
        <a:p>
          <a:pPr marL="0" lvl="0" indent="0" algn="ctr" defTabSz="622300">
            <a:lnSpc>
              <a:spcPct val="90000"/>
            </a:lnSpc>
            <a:spcBef>
              <a:spcPct val="0"/>
            </a:spcBef>
            <a:spcAft>
              <a:spcPct val="35000"/>
            </a:spcAft>
            <a:buNone/>
          </a:pPr>
          <a:r>
            <a:rPr lang="de-AT" sz="1400" kern="1200" dirty="0">
              <a:solidFill>
                <a:schemeClr val="tx1">
                  <a:lumMod val="95000"/>
                  <a:lumOff val="5000"/>
                </a:schemeClr>
              </a:solidFill>
              <a:effectLst>
                <a:outerShdw blurRad="63500" sx="102000" sy="102000" algn="ctr" rotWithShape="0">
                  <a:prstClr val="black">
                    <a:alpha val="40000"/>
                  </a:prstClr>
                </a:outerShdw>
              </a:effectLst>
            </a:rPr>
            <a:t>SERVICE</a:t>
          </a:r>
        </a:p>
      </dsp:txBody>
      <dsp:txXfrm>
        <a:off x="1733032" y="1889375"/>
        <a:ext cx="759810" cy="759810"/>
      </dsp:txXfrm>
    </dsp:sp>
    <dsp:sp modelId="{358F7E2D-D9D7-4494-9140-2FFF8B6C0D1F}">
      <dsp:nvSpPr>
        <dsp:cNvPr id="0" name=""/>
        <dsp:cNvSpPr/>
      </dsp:nvSpPr>
      <dsp:spPr>
        <a:xfrm rot="19190195">
          <a:off x="2663930" y="1270801"/>
          <a:ext cx="704428" cy="472398"/>
        </a:xfrm>
        <a:prstGeom prst="rightArrow">
          <a:avLst>
            <a:gd name="adj1" fmla="val 60000"/>
            <a:gd name="adj2" fmla="val 50000"/>
          </a:avLst>
        </a:prstGeom>
        <a:gradFill rotWithShape="0">
          <a:gsLst>
            <a:gs pos="0">
              <a:srgbClr val="AB8C8B"/>
            </a:gs>
            <a:gs pos="80000">
              <a:srgbClr val="E0B7B7"/>
            </a:gs>
            <a:gs pos="100000">
              <a:srgbClr val="E2B7B7"/>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de-AT" sz="2100" kern="1200"/>
        </a:p>
      </dsp:txBody>
      <dsp:txXfrm>
        <a:off x="2680638" y="1410983"/>
        <a:ext cx="562709" cy="28343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9629" cy="49689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4395" y="1"/>
            <a:ext cx="2949629" cy="496890"/>
          </a:xfrm>
          <a:prstGeom prst="rect">
            <a:avLst/>
          </a:prstGeom>
        </p:spPr>
        <p:txBody>
          <a:bodyPr vert="horz" lIns="91440" tIns="45720" rIns="91440" bIns="45720" rtlCol="0"/>
          <a:lstStyle>
            <a:lvl1pPr algn="r">
              <a:defRPr sz="1200"/>
            </a:lvl1pPr>
          </a:lstStyle>
          <a:p>
            <a:fld id="{AF1D202E-6935-4E5D-AC0A-67F6DDC166DE}" type="datetimeFigureOut">
              <a:rPr lang="de-DE" smtClean="0"/>
              <a:t>17.07.2024</a:t>
            </a:fld>
            <a:endParaRPr lang="de-DE"/>
          </a:p>
        </p:txBody>
      </p:sp>
      <p:sp>
        <p:nvSpPr>
          <p:cNvPr id="4" name="Fußzeilenplatzhalter 3"/>
          <p:cNvSpPr>
            <a:spLocks noGrp="1"/>
          </p:cNvSpPr>
          <p:nvPr>
            <p:ph type="ftr" sz="quarter" idx="2"/>
          </p:nvPr>
        </p:nvSpPr>
        <p:spPr>
          <a:xfrm>
            <a:off x="1" y="9445634"/>
            <a:ext cx="2949629" cy="49689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4395" y="9445634"/>
            <a:ext cx="2949629" cy="496890"/>
          </a:xfrm>
          <a:prstGeom prst="rect">
            <a:avLst/>
          </a:prstGeom>
        </p:spPr>
        <p:txBody>
          <a:bodyPr vert="horz" lIns="91440" tIns="45720" rIns="91440" bIns="45720" rtlCol="0" anchor="b"/>
          <a:lstStyle>
            <a:lvl1pPr algn="r">
              <a:defRPr sz="1200"/>
            </a:lvl1pPr>
          </a:lstStyle>
          <a:p>
            <a:fld id="{090764D0-5217-4E8A-B52F-203A416352AB}" type="slidenum">
              <a:rPr lang="de-DE" smtClean="0"/>
              <a:t>‹Nr.›</a:t>
            </a:fld>
            <a:endParaRPr lang="de-DE"/>
          </a:p>
        </p:txBody>
      </p:sp>
    </p:spTree>
    <p:extLst>
      <p:ext uri="{BB962C8B-B14F-4D97-AF65-F5344CB8AC3E}">
        <p14:creationId xmlns:p14="http://schemas.microsoft.com/office/powerpoint/2010/main" val="1668019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9099" cy="497205"/>
          </a:xfrm>
          <a:prstGeom prst="rect">
            <a:avLst/>
          </a:prstGeom>
        </p:spPr>
        <p:txBody>
          <a:bodyPr vert="horz" lIns="91698" tIns="45849" rIns="91698" bIns="45849" rtlCol="0"/>
          <a:lstStyle>
            <a:lvl1pPr algn="l">
              <a:defRPr sz="1200"/>
            </a:lvl1pPr>
          </a:lstStyle>
          <a:p>
            <a:endParaRPr lang="de-AT"/>
          </a:p>
        </p:txBody>
      </p:sp>
      <p:sp>
        <p:nvSpPr>
          <p:cNvPr id="3" name="Datumsplatzhalter 2"/>
          <p:cNvSpPr>
            <a:spLocks noGrp="1"/>
          </p:cNvSpPr>
          <p:nvPr>
            <p:ph type="dt" idx="1"/>
          </p:nvPr>
        </p:nvSpPr>
        <p:spPr>
          <a:xfrm>
            <a:off x="3854942" y="2"/>
            <a:ext cx="2949099" cy="497205"/>
          </a:xfrm>
          <a:prstGeom prst="rect">
            <a:avLst/>
          </a:prstGeom>
        </p:spPr>
        <p:txBody>
          <a:bodyPr vert="horz" lIns="91698" tIns="45849" rIns="91698" bIns="45849" rtlCol="0"/>
          <a:lstStyle>
            <a:lvl1pPr algn="r">
              <a:defRPr sz="1200"/>
            </a:lvl1pPr>
          </a:lstStyle>
          <a:p>
            <a:fld id="{1C08B02F-B9FC-4240-AC82-5D6C25D4AF3D}" type="datetimeFigureOut">
              <a:rPr lang="de-AT" smtClean="0"/>
              <a:pPr/>
              <a:t>17.07.2024</a:t>
            </a:fld>
            <a:endParaRPr lang="de-AT"/>
          </a:p>
        </p:txBody>
      </p:sp>
      <p:sp>
        <p:nvSpPr>
          <p:cNvPr id="4" name="Folienbildplatzhalter 3"/>
          <p:cNvSpPr>
            <a:spLocks noGrp="1" noRot="1" noChangeAspect="1"/>
          </p:cNvSpPr>
          <p:nvPr>
            <p:ph type="sldImg" idx="2"/>
          </p:nvPr>
        </p:nvSpPr>
        <p:spPr>
          <a:xfrm>
            <a:off x="87313" y="746125"/>
            <a:ext cx="6630987" cy="3729038"/>
          </a:xfrm>
          <a:prstGeom prst="rect">
            <a:avLst/>
          </a:prstGeom>
          <a:noFill/>
          <a:ln w="12700">
            <a:solidFill>
              <a:prstClr val="black"/>
            </a:solidFill>
          </a:ln>
        </p:spPr>
        <p:txBody>
          <a:bodyPr vert="horz" lIns="91698" tIns="45849" rIns="91698" bIns="45849" rtlCol="0" anchor="ctr"/>
          <a:lstStyle/>
          <a:p>
            <a:endParaRPr lang="de-AT"/>
          </a:p>
        </p:txBody>
      </p:sp>
      <p:sp>
        <p:nvSpPr>
          <p:cNvPr id="5" name="Notizenplatzhalter 4"/>
          <p:cNvSpPr>
            <a:spLocks noGrp="1"/>
          </p:cNvSpPr>
          <p:nvPr>
            <p:ph type="body" sz="quarter" idx="3"/>
          </p:nvPr>
        </p:nvSpPr>
        <p:spPr>
          <a:xfrm>
            <a:off x="680562" y="4723448"/>
            <a:ext cx="5444490" cy="4474845"/>
          </a:xfrm>
          <a:prstGeom prst="rect">
            <a:avLst/>
          </a:prstGeom>
        </p:spPr>
        <p:txBody>
          <a:bodyPr vert="horz" lIns="91698" tIns="45849" rIns="91698" bIns="45849"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2" y="9445170"/>
            <a:ext cx="2949099" cy="497205"/>
          </a:xfrm>
          <a:prstGeom prst="rect">
            <a:avLst/>
          </a:prstGeom>
        </p:spPr>
        <p:txBody>
          <a:bodyPr vert="horz" lIns="91698" tIns="45849" rIns="91698" bIns="45849" rtlCol="0" anchor="b"/>
          <a:lstStyle>
            <a:lvl1pPr algn="l">
              <a:defRPr sz="1200"/>
            </a:lvl1pPr>
          </a:lstStyle>
          <a:p>
            <a:endParaRPr lang="de-AT"/>
          </a:p>
        </p:txBody>
      </p:sp>
      <p:sp>
        <p:nvSpPr>
          <p:cNvPr id="7" name="Foliennummernplatzhalter 6"/>
          <p:cNvSpPr>
            <a:spLocks noGrp="1"/>
          </p:cNvSpPr>
          <p:nvPr>
            <p:ph type="sldNum" sz="quarter" idx="5"/>
          </p:nvPr>
        </p:nvSpPr>
        <p:spPr>
          <a:xfrm>
            <a:off x="3854942" y="9445170"/>
            <a:ext cx="2949099" cy="497205"/>
          </a:xfrm>
          <a:prstGeom prst="rect">
            <a:avLst/>
          </a:prstGeom>
        </p:spPr>
        <p:txBody>
          <a:bodyPr vert="horz" lIns="91698" tIns="45849" rIns="91698" bIns="45849" rtlCol="0" anchor="b"/>
          <a:lstStyle>
            <a:lvl1pPr algn="r">
              <a:defRPr sz="1200"/>
            </a:lvl1pPr>
          </a:lstStyle>
          <a:p>
            <a:fld id="{F370B687-8ACF-4139-A7C0-7BE6E9B6B8DD}" type="slidenum">
              <a:rPr lang="de-AT" smtClean="0"/>
              <a:pPr/>
              <a:t>‹Nr.›</a:t>
            </a:fld>
            <a:endParaRPr lang="de-AT"/>
          </a:p>
        </p:txBody>
      </p:sp>
    </p:spTree>
    <p:extLst>
      <p:ext uri="{BB962C8B-B14F-4D97-AF65-F5344CB8AC3E}">
        <p14:creationId xmlns:p14="http://schemas.microsoft.com/office/powerpoint/2010/main" val="1291788982"/>
      </p:ext>
    </p:extLst>
  </p:cSld>
  <p:clrMap bg1="lt1" tx1="dk1" bg2="lt2" tx2="dk2" accent1="accent1" accent2="accent2" accent3="accent3" accent4="accent4" accent5="accent5" accent6="accent6" hlink="hlink" folHlink="folHlink"/>
  <p:notesStyle>
    <a:lvl1pPr marL="0" algn="l" defTabSz="872514" rtl="0" eaLnBrk="1" latinLnBrk="0" hangingPunct="1">
      <a:defRPr sz="1100" kern="1200">
        <a:solidFill>
          <a:schemeClr val="tx1"/>
        </a:solidFill>
        <a:latin typeface="+mn-lt"/>
        <a:ea typeface="+mn-ea"/>
        <a:cs typeface="+mn-cs"/>
      </a:defRPr>
    </a:lvl1pPr>
    <a:lvl2pPr marL="436256" algn="l" defTabSz="872514" rtl="0" eaLnBrk="1" latinLnBrk="0" hangingPunct="1">
      <a:defRPr sz="1100" kern="1200">
        <a:solidFill>
          <a:schemeClr val="tx1"/>
        </a:solidFill>
        <a:latin typeface="+mn-lt"/>
        <a:ea typeface="+mn-ea"/>
        <a:cs typeface="+mn-cs"/>
      </a:defRPr>
    </a:lvl2pPr>
    <a:lvl3pPr marL="872514" algn="l" defTabSz="872514" rtl="0" eaLnBrk="1" latinLnBrk="0" hangingPunct="1">
      <a:defRPr sz="1100" kern="1200">
        <a:solidFill>
          <a:schemeClr val="tx1"/>
        </a:solidFill>
        <a:latin typeface="+mn-lt"/>
        <a:ea typeface="+mn-ea"/>
        <a:cs typeface="+mn-cs"/>
      </a:defRPr>
    </a:lvl3pPr>
    <a:lvl4pPr marL="1308771" algn="l" defTabSz="872514" rtl="0" eaLnBrk="1" latinLnBrk="0" hangingPunct="1">
      <a:defRPr sz="1100" kern="1200">
        <a:solidFill>
          <a:schemeClr val="tx1"/>
        </a:solidFill>
        <a:latin typeface="+mn-lt"/>
        <a:ea typeface="+mn-ea"/>
        <a:cs typeface="+mn-cs"/>
      </a:defRPr>
    </a:lvl4pPr>
    <a:lvl5pPr marL="1745026" algn="l" defTabSz="872514" rtl="0" eaLnBrk="1" latinLnBrk="0" hangingPunct="1">
      <a:defRPr sz="1100" kern="1200">
        <a:solidFill>
          <a:schemeClr val="tx1"/>
        </a:solidFill>
        <a:latin typeface="+mn-lt"/>
        <a:ea typeface="+mn-ea"/>
        <a:cs typeface="+mn-cs"/>
      </a:defRPr>
    </a:lvl5pPr>
    <a:lvl6pPr marL="2181282" algn="l" defTabSz="872514" rtl="0" eaLnBrk="1" latinLnBrk="0" hangingPunct="1">
      <a:defRPr sz="1100" kern="1200">
        <a:solidFill>
          <a:schemeClr val="tx1"/>
        </a:solidFill>
        <a:latin typeface="+mn-lt"/>
        <a:ea typeface="+mn-ea"/>
        <a:cs typeface="+mn-cs"/>
      </a:defRPr>
    </a:lvl6pPr>
    <a:lvl7pPr marL="2617539" algn="l" defTabSz="872514" rtl="0" eaLnBrk="1" latinLnBrk="0" hangingPunct="1">
      <a:defRPr sz="1100" kern="1200">
        <a:solidFill>
          <a:schemeClr val="tx1"/>
        </a:solidFill>
        <a:latin typeface="+mn-lt"/>
        <a:ea typeface="+mn-ea"/>
        <a:cs typeface="+mn-cs"/>
      </a:defRPr>
    </a:lvl7pPr>
    <a:lvl8pPr marL="3053796" algn="l" defTabSz="872514" rtl="0" eaLnBrk="1" latinLnBrk="0" hangingPunct="1">
      <a:defRPr sz="1100" kern="1200">
        <a:solidFill>
          <a:schemeClr val="tx1"/>
        </a:solidFill>
        <a:latin typeface="+mn-lt"/>
        <a:ea typeface="+mn-ea"/>
        <a:cs typeface="+mn-cs"/>
      </a:defRPr>
    </a:lvl8pPr>
    <a:lvl9pPr marL="3490053" algn="l" defTabSz="872514"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openxmlformats.org/officeDocument/2006/relationships/image" Target="../media/image9.png"/><Relationship Id="rId5" Type="http://schemas.openxmlformats.org/officeDocument/2006/relationships/diagramColors" Target="../diagrams/colors1.xml"/><Relationship Id="rId10" Type="http://schemas.openxmlformats.org/officeDocument/2006/relationships/image" Target="../media/image8.jpeg"/><Relationship Id="rId4" Type="http://schemas.openxmlformats.org/officeDocument/2006/relationships/diagramQuickStyle" Target="../diagrams/quickStyle1.xml"/><Relationship Id="rId9"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3zeilig m. Bild">
    <p:spTree>
      <p:nvGrpSpPr>
        <p:cNvPr id="1" name=""/>
        <p:cNvGrpSpPr/>
        <p:nvPr/>
      </p:nvGrpSpPr>
      <p:grpSpPr>
        <a:xfrm>
          <a:off x="0" y="0"/>
          <a:ext cx="0" cy="0"/>
          <a:chOff x="0" y="0"/>
          <a:chExt cx="0" cy="0"/>
        </a:xfrm>
      </p:grpSpPr>
      <p:sp>
        <p:nvSpPr>
          <p:cNvPr id="8" name="Titel"/>
          <p:cNvSpPr>
            <a:spLocks noGrp="1"/>
          </p:cNvSpPr>
          <p:nvPr>
            <p:ph type="body" sz="quarter" idx="12" hasCustomPrompt="1"/>
          </p:nvPr>
        </p:nvSpPr>
        <p:spPr>
          <a:xfrm>
            <a:off x="107504" y="4831575"/>
            <a:ext cx="8515796" cy="297043"/>
          </a:xfrm>
          <a:prstGeom prst="rect">
            <a:avLst/>
          </a:prstGeom>
          <a:solidFill>
            <a:schemeClr val="bg1"/>
          </a:solidFill>
        </p:spPr>
        <p:txBody>
          <a:bodyPr vert="horz" anchor="t" anchorCtr="0">
            <a:normAutofit/>
          </a:bodyPr>
          <a:lstStyle>
            <a:lvl1pPr marL="295275" indent="0">
              <a:buNone/>
              <a:defRPr sz="1400" b="0" i="0" cap="none" baseline="0">
                <a:solidFill>
                  <a:srgbClr val="333333"/>
                </a:solidFill>
                <a:latin typeface="Arial"/>
                <a:cs typeface="Arial"/>
              </a:defRPr>
            </a:lvl1pPr>
          </a:lstStyle>
          <a:p>
            <a:pPr lvl="0"/>
            <a:r>
              <a:rPr lang="de-DE" dirty="0"/>
              <a:t>Datum oder Sampleinfo eintragen</a:t>
            </a:r>
          </a:p>
        </p:txBody>
      </p:sp>
      <p:pic>
        <p:nvPicPr>
          <p:cNvPr id="1028" name="Picture 4" descr="J:\CARINA\Logo IMAS für PPT_bearbeitet von Carin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87" y="-5787"/>
            <a:ext cx="9155641" cy="515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platzhalter 16"/>
          <p:cNvSpPr>
            <a:spLocks noGrp="1"/>
          </p:cNvSpPr>
          <p:nvPr>
            <p:ph type="body" sz="quarter" idx="10" hasCustomPrompt="1"/>
          </p:nvPr>
        </p:nvSpPr>
        <p:spPr>
          <a:xfrm>
            <a:off x="179512" y="3356211"/>
            <a:ext cx="8784976" cy="363700"/>
          </a:xfrm>
        </p:spPr>
        <p:txBody>
          <a:bodyPr wrap="square">
            <a:noAutofit/>
          </a:bodyPr>
          <a:lstStyle>
            <a:lvl1pPr>
              <a:defRPr sz="1800" b="1">
                <a:solidFill>
                  <a:schemeClr val="tx1">
                    <a:lumMod val="65000"/>
                    <a:lumOff val="35000"/>
                  </a:schemeClr>
                </a:solidFill>
              </a:defRPr>
            </a:lvl1pPr>
          </a:lstStyle>
          <a:p>
            <a:r>
              <a:rPr lang="de-AT" dirty="0"/>
              <a:t>EINZEILIGEN TITEL EINFÜGEN</a:t>
            </a:r>
          </a:p>
        </p:txBody>
      </p:sp>
      <p:sp>
        <p:nvSpPr>
          <p:cNvPr id="7" name="Textplatzhalter 5"/>
          <p:cNvSpPr txBox="1">
            <a:spLocks/>
          </p:cNvSpPr>
          <p:nvPr userDrawn="1"/>
        </p:nvSpPr>
        <p:spPr>
          <a:xfrm>
            <a:off x="179512" y="4812524"/>
            <a:ext cx="8856984" cy="297043"/>
          </a:xfrm>
          <a:prstGeom prst="rect">
            <a:avLst/>
          </a:prstGeom>
        </p:spPr>
        <p:txBody>
          <a:bodyPr vert="horz" lIns="87252" tIns="43626" rIns="87252" bIns="43626" rtlCol="0">
            <a:normAutofit lnSpcReduction="10000"/>
          </a:bodyPr>
          <a:lstStyle>
            <a:lvl1pPr marL="0" indent="0" algn="l" defTabSz="872514" rtl="0" eaLnBrk="1" latinLnBrk="0" hangingPunct="1">
              <a:spcBef>
                <a:spcPct val="20000"/>
              </a:spcBef>
              <a:buFont typeface="Arial" pitchFamily="34" charset="0"/>
              <a:buNone/>
              <a:defRPr sz="1400" b="0" kern="1200">
                <a:solidFill>
                  <a:schemeClr val="tx1"/>
                </a:solidFill>
                <a:latin typeface="Arial"/>
                <a:ea typeface="+mn-ea"/>
                <a:cs typeface="Arial"/>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solidFill>
                <a:schemeClr val="tx1">
                  <a:lumMod val="65000"/>
                  <a:lumOff val="35000"/>
                </a:schemeClr>
              </a:solidFill>
            </a:endParaRPr>
          </a:p>
        </p:txBody>
      </p:sp>
      <p:sp>
        <p:nvSpPr>
          <p:cNvPr id="9" name="Bildplatzhalter 5">
            <a:extLst>
              <a:ext uri="{FF2B5EF4-FFF2-40B4-BE49-F238E27FC236}">
                <a16:creationId xmlns:a16="http://schemas.microsoft.com/office/drawing/2014/main" id="{7D51C5D0-FDBB-4A46-8FFC-ED9D3CD4BD7D}"/>
              </a:ext>
            </a:extLst>
          </p:cNvPr>
          <p:cNvSpPr>
            <a:spLocks noGrp="1"/>
          </p:cNvSpPr>
          <p:nvPr>
            <p:ph type="pic" sz="quarter" idx="14" hasCustomPrompt="1"/>
          </p:nvPr>
        </p:nvSpPr>
        <p:spPr>
          <a:xfrm>
            <a:off x="7524328" y="3867894"/>
            <a:ext cx="1440160" cy="921305"/>
          </a:xfrm>
          <a:prstGeom prst="rect">
            <a:avLst/>
          </a:prstGeom>
        </p:spPr>
        <p:txBody>
          <a:bodyPr vert="horz"/>
          <a:lstStyle>
            <a:lvl1pPr marL="0" indent="0">
              <a:buNone/>
              <a:defRPr sz="1400">
                <a:latin typeface="Arial"/>
                <a:cs typeface="Arial"/>
              </a:defRPr>
            </a:lvl1pPr>
          </a:lstStyle>
          <a:p>
            <a:r>
              <a:rPr lang="de-DE" dirty="0"/>
              <a:t>Kundenlogo einfügen</a:t>
            </a:r>
          </a:p>
        </p:txBody>
      </p:sp>
      <p:sp>
        <p:nvSpPr>
          <p:cNvPr id="10" name="Bildplatzhalter 5">
            <a:extLst>
              <a:ext uri="{FF2B5EF4-FFF2-40B4-BE49-F238E27FC236}">
                <a16:creationId xmlns:a16="http://schemas.microsoft.com/office/drawing/2014/main" id="{5C88D0A0-BC75-449E-BA24-B5C99F79EFD9}"/>
              </a:ext>
            </a:extLst>
          </p:cNvPr>
          <p:cNvSpPr>
            <a:spLocks noGrp="1"/>
          </p:cNvSpPr>
          <p:nvPr>
            <p:ph type="pic" sz="quarter" idx="15" hasCustomPrompt="1"/>
          </p:nvPr>
        </p:nvSpPr>
        <p:spPr>
          <a:xfrm>
            <a:off x="182835" y="3833853"/>
            <a:ext cx="756000" cy="648000"/>
          </a:xfrm>
          <a:prstGeom prst="rect">
            <a:avLst/>
          </a:prstGeom>
        </p:spPr>
        <p:txBody>
          <a:bodyPr vert="horz">
            <a:noAutofit/>
          </a:bodyPr>
          <a:lstStyle>
            <a:lvl1pPr marL="0" indent="0">
              <a:buNone/>
              <a:defRPr sz="900">
                <a:latin typeface="Arial"/>
                <a:cs typeface="Arial"/>
              </a:defRPr>
            </a:lvl1pPr>
          </a:lstStyle>
          <a:p>
            <a:r>
              <a:rPr lang="de-DE" dirty="0"/>
              <a:t>Icon  Forschungsgebiet einfügen</a:t>
            </a:r>
          </a:p>
        </p:txBody>
      </p:sp>
      <p:sp>
        <p:nvSpPr>
          <p:cNvPr id="2" name="Bildplatzhalter 5">
            <a:extLst>
              <a:ext uri="{FF2B5EF4-FFF2-40B4-BE49-F238E27FC236}">
                <a16:creationId xmlns:a16="http://schemas.microsoft.com/office/drawing/2014/main" id="{E7BB7B98-A49B-00D4-5112-023823CBB8E3}"/>
              </a:ext>
            </a:extLst>
          </p:cNvPr>
          <p:cNvSpPr>
            <a:spLocks noGrp="1"/>
          </p:cNvSpPr>
          <p:nvPr>
            <p:ph type="pic" sz="quarter" idx="16" hasCustomPrompt="1"/>
          </p:nvPr>
        </p:nvSpPr>
        <p:spPr>
          <a:xfrm>
            <a:off x="179512" y="2610445"/>
            <a:ext cx="4032448" cy="709519"/>
          </a:xfrm>
          <a:prstGeom prst="rect">
            <a:avLst/>
          </a:prstGeom>
        </p:spPr>
        <p:txBody>
          <a:bodyPr vert="horz"/>
          <a:lstStyle>
            <a:lvl1pPr marL="0" indent="0">
              <a:buNone/>
              <a:defRPr sz="1400">
                <a:latin typeface="Arial"/>
                <a:cs typeface="Arial"/>
              </a:defRPr>
            </a:lvl1pPr>
          </a:lstStyle>
          <a:p>
            <a:r>
              <a:rPr lang="de-DE" dirty="0"/>
              <a:t>Produktlogo einfügen</a:t>
            </a:r>
          </a:p>
        </p:txBody>
      </p:sp>
      <p:sp>
        <p:nvSpPr>
          <p:cNvPr id="3" name="Textplatzhalter 16">
            <a:extLst>
              <a:ext uri="{FF2B5EF4-FFF2-40B4-BE49-F238E27FC236}">
                <a16:creationId xmlns:a16="http://schemas.microsoft.com/office/drawing/2014/main" id="{F5C63591-3B0E-0503-E8AE-CBD11F9EDA2F}"/>
              </a:ext>
            </a:extLst>
          </p:cNvPr>
          <p:cNvSpPr>
            <a:spLocks noGrp="1"/>
          </p:cNvSpPr>
          <p:nvPr>
            <p:ph type="body" sz="quarter" idx="17" hasCustomPrompt="1"/>
          </p:nvPr>
        </p:nvSpPr>
        <p:spPr>
          <a:xfrm>
            <a:off x="179512" y="4595795"/>
            <a:ext cx="3664024" cy="345099"/>
          </a:xfrm>
        </p:spPr>
        <p:txBody>
          <a:bodyPr wrap="square">
            <a:noAutofit/>
          </a:bodyPr>
          <a:lstStyle>
            <a:lvl1pPr>
              <a:defRPr sz="1200" b="0">
                <a:solidFill>
                  <a:schemeClr val="tx1">
                    <a:lumMod val="65000"/>
                    <a:lumOff val="35000"/>
                  </a:schemeClr>
                </a:solidFill>
              </a:defRPr>
            </a:lvl1pPr>
          </a:lstStyle>
          <a:p>
            <a:r>
              <a:rPr lang="de-AT" dirty="0"/>
              <a:t>Nullmessung / Trendmessung im MONAT JAHR</a:t>
            </a:r>
          </a:p>
        </p:txBody>
      </p:sp>
      <p:sp>
        <p:nvSpPr>
          <p:cNvPr id="11" name="Bildplatzhalter 5">
            <a:extLst>
              <a:ext uri="{FF2B5EF4-FFF2-40B4-BE49-F238E27FC236}">
                <a16:creationId xmlns:a16="http://schemas.microsoft.com/office/drawing/2014/main" id="{373462AF-06E2-3AA1-A379-CE02B149FD22}"/>
              </a:ext>
            </a:extLst>
          </p:cNvPr>
          <p:cNvSpPr>
            <a:spLocks noGrp="1"/>
          </p:cNvSpPr>
          <p:nvPr>
            <p:ph type="pic" sz="quarter" idx="18" hasCustomPrompt="1"/>
          </p:nvPr>
        </p:nvSpPr>
        <p:spPr>
          <a:xfrm>
            <a:off x="1046931" y="3833852"/>
            <a:ext cx="756000" cy="648000"/>
          </a:xfrm>
          <a:prstGeom prst="rect">
            <a:avLst/>
          </a:prstGeom>
        </p:spPr>
        <p:txBody>
          <a:bodyPr vert="horz">
            <a:noAutofit/>
          </a:bodyPr>
          <a:lstStyle>
            <a:lvl1pPr marL="0" indent="0">
              <a:buNone/>
              <a:defRPr sz="900">
                <a:latin typeface="Arial"/>
                <a:cs typeface="Arial"/>
              </a:defRPr>
            </a:lvl1pPr>
          </a:lstStyle>
          <a:p>
            <a:r>
              <a:rPr lang="de-DE" dirty="0"/>
              <a:t>Icon Forschungsgebiet einfügen</a:t>
            </a:r>
          </a:p>
        </p:txBody>
      </p:sp>
      <p:sp>
        <p:nvSpPr>
          <p:cNvPr id="12" name="Bildplatzhalter 5">
            <a:extLst>
              <a:ext uri="{FF2B5EF4-FFF2-40B4-BE49-F238E27FC236}">
                <a16:creationId xmlns:a16="http://schemas.microsoft.com/office/drawing/2014/main" id="{DADF2A27-A30D-D138-6DC8-C080A3539658}"/>
              </a:ext>
            </a:extLst>
          </p:cNvPr>
          <p:cNvSpPr>
            <a:spLocks noGrp="1"/>
          </p:cNvSpPr>
          <p:nvPr>
            <p:ph type="pic" sz="quarter" idx="19" hasCustomPrompt="1"/>
          </p:nvPr>
        </p:nvSpPr>
        <p:spPr>
          <a:xfrm>
            <a:off x="1911027" y="3833852"/>
            <a:ext cx="756000" cy="648000"/>
          </a:xfrm>
          <a:prstGeom prst="rect">
            <a:avLst/>
          </a:prstGeom>
        </p:spPr>
        <p:txBody>
          <a:bodyPr vert="horz">
            <a:noAutofit/>
          </a:bodyPr>
          <a:lstStyle>
            <a:lvl1pPr marL="0" indent="0">
              <a:buNone/>
              <a:defRPr sz="900">
                <a:latin typeface="Arial"/>
                <a:cs typeface="Arial"/>
              </a:defRPr>
            </a:lvl1pPr>
          </a:lstStyle>
          <a:p>
            <a:r>
              <a:rPr lang="de-DE" dirty="0"/>
              <a:t>Icon Forschungsgebiet einfügen</a:t>
            </a:r>
          </a:p>
        </p:txBody>
      </p:sp>
    </p:spTree>
    <p:extLst>
      <p:ext uri="{BB962C8B-B14F-4D97-AF65-F5344CB8AC3E}">
        <p14:creationId xmlns:p14="http://schemas.microsoft.com/office/powerpoint/2010/main" val="3212406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Chart ohne Methodik">
    <p:spTree>
      <p:nvGrpSpPr>
        <p:cNvPr id="1" name=""/>
        <p:cNvGrpSpPr/>
        <p:nvPr/>
      </p:nvGrpSpPr>
      <p:grpSpPr>
        <a:xfrm>
          <a:off x="0" y="0"/>
          <a:ext cx="0" cy="0"/>
          <a:chOff x="0" y="0"/>
          <a:chExt cx="0" cy="0"/>
        </a:xfrm>
      </p:grpSpPr>
      <p:sp>
        <p:nvSpPr>
          <p:cNvPr id="9" name="Titelplatzhalter 1"/>
          <p:cNvSpPr>
            <a:spLocks noGrp="1"/>
          </p:cNvSpPr>
          <p:nvPr>
            <p:ph type="title" hasCustomPrompt="1"/>
          </p:nvPr>
        </p:nvSpPr>
        <p:spPr>
          <a:xfrm>
            <a:off x="437004" y="91996"/>
            <a:ext cx="7519372" cy="432000"/>
          </a:xfrm>
          <a:prstGeom prst="rect">
            <a:avLst/>
          </a:prstGeom>
        </p:spPr>
        <p:txBody>
          <a:bodyPr vert="horz" lIns="87252" tIns="43626" rIns="87252" bIns="0" rtlCol="0" anchor="b" anchorCtr="0">
            <a:noAutofit/>
          </a:bodyPr>
          <a:lstStyle>
            <a:lvl1pPr>
              <a:defRPr lang="de-DE" sz="1400" b="0" kern="1200" baseline="0" dirty="0" smtClean="0">
                <a:solidFill>
                  <a:schemeClr val="tx1">
                    <a:lumMod val="65000"/>
                    <a:lumOff val="35000"/>
                  </a:schemeClr>
                </a:solidFill>
                <a:latin typeface="Arial" pitchFamily="34" charset="0"/>
                <a:ea typeface="+mj-ea"/>
                <a:cs typeface="Arial" pitchFamily="34" charset="0"/>
              </a:defRPr>
            </a:lvl1pPr>
          </a:lstStyle>
          <a:p>
            <a:r>
              <a:rPr lang="de-DE" dirty="0"/>
              <a:t>Titel - durch Klicken bearbeiten (max. zweizeilig)</a:t>
            </a:r>
            <a:endParaRPr lang="de-AT" dirty="0"/>
          </a:p>
        </p:txBody>
      </p:sp>
      <p:cxnSp>
        <p:nvCxnSpPr>
          <p:cNvPr id="14" name="Gerade Verbindung 13"/>
          <p:cNvCxnSpPr/>
          <p:nvPr userDrawn="1"/>
        </p:nvCxnSpPr>
        <p:spPr>
          <a:xfrm>
            <a:off x="287338" y="533581"/>
            <a:ext cx="8568952" cy="0"/>
          </a:xfrm>
          <a:prstGeom prst="line">
            <a:avLst/>
          </a:prstGeom>
          <a:ln w="9525">
            <a:solidFill>
              <a:schemeClr val="bg1">
                <a:lumMod val="50000"/>
              </a:schemeClr>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0" name="Frage"/>
          <p:cNvSpPr>
            <a:spLocks noGrp="1"/>
          </p:cNvSpPr>
          <p:nvPr>
            <p:ph type="body" sz="quarter" idx="17" hasCustomPrompt="1"/>
          </p:nvPr>
        </p:nvSpPr>
        <p:spPr>
          <a:xfrm>
            <a:off x="323155" y="568138"/>
            <a:ext cx="8569325" cy="195826"/>
          </a:xfrm>
        </p:spPr>
        <p:txBody>
          <a:bodyPr lIns="0">
            <a:spAutoFit/>
          </a:bodyPr>
          <a:lstStyle>
            <a:lvl1pPr marL="0" indent="0">
              <a:buFontTx/>
              <a:buNone/>
              <a:defRPr sz="700" b="0">
                <a:solidFill>
                  <a:schemeClr val="tx1"/>
                </a:solidFill>
              </a:defRPr>
            </a:lvl1pPr>
          </a:lstStyle>
          <a:p>
            <a:pPr lvl="0"/>
            <a:r>
              <a:rPr lang="de-DE" dirty="0"/>
              <a:t>Fragestellung eingeben - durch Klicken bearbeiten</a:t>
            </a:r>
          </a:p>
        </p:txBody>
      </p:sp>
      <p:sp>
        <p:nvSpPr>
          <p:cNvPr id="2" name="Rechtwinkliges Dreieck 1"/>
          <p:cNvSpPr/>
          <p:nvPr userDrawn="1"/>
        </p:nvSpPr>
        <p:spPr>
          <a:xfrm rot="5400000">
            <a:off x="311004" y="67700"/>
            <a:ext cx="108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Chart - mit Methodik">
    <p:spTree>
      <p:nvGrpSpPr>
        <p:cNvPr id="1" name=""/>
        <p:cNvGrpSpPr/>
        <p:nvPr/>
      </p:nvGrpSpPr>
      <p:grpSpPr>
        <a:xfrm>
          <a:off x="0" y="0"/>
          <a:ext cx="0" cy="0"/>
          <a:chOff x="0" y="0"/>
          <a:chExt cx="0" cy="0"/>
        </a:xfrm>
      </p:grpSpPr>
      <p:sp>
        <p:nvSpPr>
          <p:cNvPr id="15" name="Rechtwinkliges Dreieck 14"/>
          <p:cNvSpPr/>
          <p:nvPr userDrawn="1"/>
        </p:nvSpPr>
        <p:spPr>
          <a:xfrm rot="5400000">
            <a:off x="311004" y="67700"/>
            <a:ext cx="108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elplatzhalter 1"/>
          <p:cNvSpPr>
            <a:spLocks noGrp="1"/>
          </p:cNvSpPr>
          <p:nvPr>
            <p:ph type="title" hasCustomPrompt="1"/>
          </p:nvPr>
        </p:nvSpPr>
        <p:spPr>
          <a:xfrm>
            <a:off x="437004" y="91996"/>
            <a:ext cx="7519372" cy="432000"/>
          </a:xfrm>
          <a:prstGeom prst="rect">
            <a:avLst/>
          </a:prstGeom>
        </p:spPr>
        <p:txBody>
          <a:bodyPr vert="horz" lIns="87252" tIns="43626" rIns="87252" bIns="0" rtlCol="0" anchor="b" anchorCtr="0">
            <a:noAutofit/>
          </a:bodyPr>
          <a:lstStyle>
            <a:lvl1pPr>
              <a:defRPr sz="1400" baseline="0">
                <a:solidFill>
                  <a:schemeClr val="tx1">
                    <a:lumMod val="65000"/>
                    <a:lumOff val="35000"/>
                  </a:schemeClr>
                </a:solidFill>
              </a:defRPr>
            </a:lvl1pPr>
          </a:lstStyle>
          <a:p>
            <a:r>
              <a:rPr lang="de-DE" dirty="0"/>
              <a:t>Titel - durch Klicken bearbeiten (max. zweizeilig)</a:t>
            </a:r>
            <a:endParaRPr lang="de-AT" dirty="0"/>
          </a:p>
        </p:txBody>
      </p:sp>
      <p:cxnSp>
        <p:nvCxnSpPr>
          <p:cNvPr id="12" name="Gerade Verbindung 11"/>
          <p:cNvCxnSpPr/>
          <p:nvPr userDrawn="1"/>
        </p:nvCxnSpPr>
        <p:spPr>
          <a:xfrm>
            <a:off x="292101" y="526951"/>
            <a:ext cx="8568952" cy="0"/>
          </a:xfrm>
          <a:prstGeom prst="line">
            <a:avLst/>
          </a:prstGeom>
          <a:ln w="9525">
            <a:solidFill>
              <a:schemeClr val="bg1">
                <a:lumMod val="50000"/>
              </a:schemeClr>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1" name="Frage"/>
          <p:cNvSpPr>
            <a:spLocks noGrp="1"/>
          </p:cNvSpPr>
          <p:nvPr>
            <p:ph type="body" sz="quarter" idx="17" hasCustomPrompt="1"/>
          </p:nvPr>
        </p:nvSpPr>
        <p:spPr>
          <a:xfrm>
            <a:off x="323155" y="752648"/>
            <a:ext cx="8569325" cy="195826"/>
          </a:xfrm>
        </p:spPr>
        <p:txBody>
          <a:bodyPr lIns="0">
            <a:spAutoFit/>
          </a:bodyPr>
          <a:lstStyle>
            <a:lvl1pPr marL="0" indent="0">
              <a:buFontTx/>
              <a:buNone/>
              <a:defRPr sz="700" b="0">
                <a:solidFill>
                  <a:schemeClr val="tx1"/>
                </a:solidFill>
              </a:defRPr>
            </a:lvl1pPr>
          </a:lstStyle>
          <a:p>
            <a:pPr lvl="0"/>
            <a:r>
              <a:rPr lang="de-DE" dirty="0"/>
              <a:t>Fragestellung eingeben - durch Klicken bearbeiten</a:t>
            </a:r>
          </a:p>
        </p:txBody>
      </p:sp>
      <p:sp>
        <p:nvSpPr>
          <p:cNvPr id="13" name="Frage"/>
          <p:cNvSpPr>
            <a:spLocks noGrp="1"/>
          </p:cNvSpPr>
          <p:nvPr>
            <p:ph type="body" sz="quarter" idx="18" hasCustomPrompt="1"/>
          </p:nvPr>
        </p:nvSpPr>
        <p:spPr>
          <a:xfrm>
            <a:off x="323155" y="579486"/>
            <a:ext cx="8569325" cy="180000"/>
          </a:xfrm>
        </p:spPr>
        <p:txBody>
          <a:bodyPr lIns="0" anchor="ctr">
            <a:noAutofit/>
          </a:bodyPr>
          <a:lstStyle>
            <a:lvl1pPr marL="0" indent="0">
              <a:buFontTx/>
              <a:buNone/>
              <a:defRPr sz="800" b="0">
                <a:solidFill>
                  <a:schemeClr val="tx1"/>
                </a:solidFill>
              </a:defRPr>
            </a:lvl1pPr>
          </a:lstStyle>
          <a:p>
            <a:pPr lvl="0"/>
            <a:r>
              <a:rPr lang="de-DE" dirty="0"/>
              <a:t>Basis eingeben - durch Klicken bearbeiten</a:t>
            </a:r>
          </a:p>
        </p:txBody>
      </p:sp>
    </p:spTree>
    <p:extLst>
      <p:ext uri="{BB962C8B-B14F-4D97-AF65-F5344CB8AC3E}">
        <p14:creationId xmlns:p14="http://schemas.microsoft.com/office/powerpoint/2010/main" val="1711209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Chart - mit Erklärung &amp; Methodik">
    <p:spTree>
      <p:nvGrpSpPr>
        <p:cNvPr id="1" name=""/>
        <p:cNvGrpSpPr/>
        <p:nvPr/>
      </p:nvGrpSpPr>
      <p:grpSpPr>
        <a:xfrm>
          <a:off x="0" y="0"/>
          <a:ext cx="0" cy="0"/>
          <a:chOff x="0" y="0"/>
          <a:chExt cx="0" cy="0"/>
        </a:xfrm>
      </p:grpSpPr>
      <p:sp>
        <p:nvSpPr>
          <p:cNvPr id="8" name="Kommentar"/>
          <p:cNvSpPr>
            <a:spLocks noGrp="1"/>
          </p:cNvSpPr>
          <p:nvPr>
            <p:ph type="body" sz="quarter" idx="15" hasCustomPrompt="1"/>
          </p:nvPr>
        </p:nvSpPr>
        <p:spPr>
          <a:xfrm>
            <a:off x="311291" y="4281655"/>
            <a:ext cx="8549245" cy="532916"/>
          </a:xfrm>
          <a:prstGeom prst="rect">
            <a:avLst/>
          </a:prstGeom>
          <a:noFill/>
        </p:spPr>
        <p:txBody>
          <a:bodyPr wrap="square" anchor="t" anchorCtr="0">
            <a:noAutofit/>
          </a:bodyPr>
          <a:lstStyle>
            <a:lvl1pPr marL="0" marR="0" indent="0" algn="l" defTabSz="872514" rtl="0" eaLnBrk="1" fontAlgn="auto" latinLnBrk="0" hangingPunct="1">
              <a:lnSpc>
                <a:spcPct val="100000"/>
              </a:lnSpc>
              <a:spcBef>
                <a:spcPct val="20000"/>
              </a:spcBef>
              <a:spcAft>
                <a:spcPts val="0"/>
              </a:spcAft>
              <a:buClrTx/>
              <a:buSzTx/>
              <a:buFont typeface="Arial" pitchFamily="34" charset="0"/>
              <a:buNone/>
              <a:tabLst/>
              <a:defRPr sz="1100" baseline="0">
                <a:solidFill>
                  <a:schemeClr val="tx1"/>
                </a:solidFill>
              </a:defRPr>
            </a:lvl1pPr>
            <a:lvl3pPr>
              <a:buNone/>
              <a:defRPr/>
            </a:lvl3pPr>
          </a:lstStyle>
          <a:p>
            <a:pPr marL="0" marR="0" lvl="0" indent="0" algn="l" defTabSz="872514" rtl="0" eaLnBrk="1" fontAlgn="auto" latinLnBrk="0" hangingPunct="1">
              <a:lnSpc>
                <a:spcPct val="100000"/>
              </a:lnSpc>
              <a:spcBef>
                <a:spcPct val="20000"/>
              </a:spcBef>
              <a:spcAft>
                <a:spcPts val="0"/>
              </a:spcAft>
              <a:buClrTx/>
              <a:buSzTx/>
              <a:buFont typeface="Arial" pitchFamily="34" charset="0"/>
              <a:buNone/>
              <a:tabLst/>
              <a:defRPr/>
            </a:pPr>
            <a:r>
              <a:rPr kumimoji="0" lang="de-AT" sz="15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Platzhalter für Erklärungen</a:t>
            </a:r>
          </a:p>
          <a:p>
            <a:pPr marL="0" marR="0" lvl="0" indent="0" algn="l" defTabSz="872514" rtl="0" eaLnBrk="1" fontAlgn="auto" latinLnBrk="0" hangingPunct="1">
              <a:lnSpc>
                <a:spcPct val="100000"/>
              </a:lnSpc>
              <a:spcBef>
                <a:spcPct val="20000"/>
              </a:spcBef>
              <a:spcAft>
                <a:spcPts val="0"/>
              </a:spcAft>
              <a:buClrTx/>
              <a:buSzTx/>
              <a:buFont typeface="Arial" pitchFamily="34" charset="0"/>
              <a:buNone/>
              <a:tabLst/>
              <a:defRPr/>
            </a:pPr>
            <a:endParaRPr kumimoji="0" lang="de-AT" sz="15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a:p>
            <a:pPr marL="0" marR="0" lvl="0" indent="0" algn="l" defTabSz="872514" rtl="0" eaLnBrk="1" fontAlgn="auto" latinLnBrk="0" hangingPunct="1">
              <a:lnSpc>
                <a:spcPct val="100000"/>
              </a:lnSpc>
              <a:spcBef>
                <a:spcPct val="20000"/>
              </a:spcBef>
              <a:spcAft>
                <a:spcPts val="0"/>
              </a:spcAft>
              <a:buClrTx/>
              <a:buSzTx/>
              <a:buFont typeface="Arial" pitchFamily="34" charset="0"/>
              <a:buNone/>
              <a:tabLst/>
              <a:defRPr/>
            </a:pPr>
            <a:endParaRPr kumimoji="0" lang="de-AT" sz="15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8" name="Rechtwinkliges Dreieck 17"/>
          <p:cNvSpPr/>
          <p:nvPr userDrawn="1"/>
        </p:nvSpPr>
        <p:spPr>
          <a:xfrm rot="5400000">
            <a:off x="311004" y="67700"/>
            <a:ext cx="108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elplatzhalter 1"/>
          <p:cNvSpPr>
            <a:spLocks noGrp="1"/>
          </p:cNvSpPr>
          <p:nvPr>
            <p:ph type="title" hasCustomPrompt="1"/>
          </p:nvPr>
        </p:nvSpPr>
        <p:spPr>
          <a:xfrm>
            <a:off x="437004" y="91996"/>
            <a:ext cx="7519372" cy="432000"/>
          </a:xfrm>
          <a:prstGeom prst="rect">
            <a:avLst/>
          </a:prstGeom>
        </p:spPr>
        <p:txBody>
          <a:bodyPr vert="horz" lIns="87252" tIns="43626" rIns="87252" bIns="0" rtlCol="0" anchor="b" anchorCtr="0">
            <a:noAutofit/>
          </a:bodyPr>
          <a:lstStyle>
            <a:lvl1pPr>
              <a:defRPr sz="1400" baseline="0">
                <a:solidFill>
                  <a:schemeClr val="tx1">
                    <a:lumMod val="65000"/>
                    <a:lumOff val="35000"/>
                  </a:schemeClr>
                </a:solidFill>
              </a:defRPr>
            </a:lvl1pPr>
          </a:lstStyle>
          <a:p>
            <a:r>
              <a:rPr lang="de-DE" dirty="0"/>
              <a:t>Titel - durch Klicken bearbeiten (max. zweizeilig)</a:t>
            </a:r>
            <a:endParaRPr lang="de-AT" dirty="0"/>
          </a:p>
        </p:txBody>
      </p:sp>
      <p:sp>
        <p:nvSpPr>
          <p:cNvPr id="10" name="Frage"/>
          <p:cNvSpPr>
            <a:spLocks noGrp="1"/>
          </p:cNvSpPr>
          <p:nvPr>
            <p:ph type="body" sz="quarter" idx="17" hasCustomPrompt="1"/>
          </p:nvPr>
        </p:nvSpPr>
        <p:spPr>
          <a:xfrm>
            <a:off x="323155" y="752648"/>
            <a:ext cx="8569325" cy="195826"/>
          </a:xfrm>
        </p:spPr>
        <p:txBody>
          <a:bodyPr lIns="0">
            <a:spAutoFit/>
          </a:bodyPr>
          <a:lstStyle>
            <a:lvl1pPr marL="0" indent="0">
              <a:buFontTx/>
              <a:buNone/>
              <a:defRPr sz="700" b="0">
                <a:solidFill>
                  <a:schemeClr val="tx1"/>
                </a:solidFill>
              </a:defRPr>
            </a:lvl1pPr>
          </a:lstStyle>
          <a:p>
            <a:pPr lvl="0"/>
            <a:r>
              <a:rPr lang="de-DE" dirty="0"/>
              <a:t>Fragestellung eingeben - durch Klicken bearbeiten</a:t>
            </a:r>
          </a:p>
        </p:txBody>
      </p:sp>
      <p:sp>
        <p:nvSpPr>
          <p:cNvPr id="11" name="Frage"/>
          <p:cNvSpPr>
            <a:spLocks noGrp="1"/>
          </p:cNvSpPr>
          <p:nvPr>
            <p:ph type="body" sz="quarter" idx="18" hasCustomPrompt="1"/>
          </p:nvPr>
        </p:nvSpPr>
        <p:spPr>
          <a:xfrm>
            <a:off x="323155" y="579486"/>
            <a:ext cx="8569325" cy="180000"/>
          </a:xfrm>
        </p:spPr>
        <p:txBody>
          <a:bodyPr lIns="0" anchor="ctr">
            <a:noAutofit/>
          </a:bodyPr>
          <a:lstStyle>
            <a:lvl1pPr marL="0" indent="0">
              <a:buFontTx/>
              <a:buNone/>
              <a:defRPr sz="800" b="0">
                <a:solidFill>
                  <a:schemeClr val="tx1"/>
                </a:solidFill>
              </a:defRPr>
            </a:lvl1pPr>
          </a:lstStyle>
          <a:p>
            <a:pPr lvl="0"/>
            <a:r>
              <a:rPr lang="de-DE" dirty="0"/>
              <a:t>Basis eingeben - durch Klicken bearbeiten</a:t>
            </a:r>
          </a:p>
        </p:txBody>
      </p:sp>
      <p:cxnSp>
        <p:nvCxnSpPr>
          <p:cNvPr id="15" name="Gerade Verbindung 14"/>
          <p:cNvCxnSpPr/>
          <p:nvPr userDrawn="1"/>
        </p:nvCxnSpPr>
        <p:spPr>
          <a:xfrm>
            <a:off x="292101" y="526951"/>
            <a:ext cx="8568952" cy="0"/>
          </a:xfrm>
          <a:prstGeom prst="line">
            <a:avLst/>
          </a:prstGeom>
          <a:ln w="9525">
            <a:solidFill>
              <a:schemeClr val="bg1">
                <a:lumMod val="50000"/>
              </a:schemeClr>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6768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ischendecklatt mit Dreieck">
    <p:spTree>
      <p:nvGrpSpPr>
        <p:cNvPr id="1" name=""/>
        <p:cNvGrpSpPr/>
        <p:nvPr/>
      </p:nvGrpSpPr>
      <p:grpSpPr>
        <a:xfrm>
          <a:off x="0" y="0"/>
          <a:ext cx="0" cy="0"/>
          <a:chOff x="0" y="0"/>
          <a:chExt cx="0" cy="0"/>
        </a:xfrm>
      </p:grpSpPr>
      <p:sp>
        <p:nvSpPr>
          <p:cNvPr id="3" name="Bildplatzhalter 2"/>
          <p:cNvSpPr>
            <a:spLocks noGrp="1"/>
          </p:cNvSpPr>
          <p:nvPr>
            <p:ph type="pic" sz="quarter" idx="19" hasCustomPrompt="1"/>
          </p:nvPr>
        </p:nvSpPr>
        <p:spPr>
          <a:xfrm>
            <a:off x="287525" y="2638675"/>
            <a:ext cx="3024188" cy="1727597"/>
          </a:xfrm>
        </p:spPr>
        <p:txBody>
          <a:bodyPr/>
          <a:lstStyle>
            <a:lvl1pPr>
              <a:defRPr/>
            </a:lvl1pPr>
          </a:lstStyle>
          <a:p>
            <a:r>
              <a:rPr lang="de-AT" dirty="0"/>
              <a:t>Platz für Bild – Teaser zum Thema</a:t>
            </a:r>
          </a:p>
        </p:txBody>
      </p:sp>
      <p:sp>
        <p:nvSpPr>
          <p:cNvPr id="10" name="Textplatzhalter 25"/>
          <p:cNvSpPr>
            <a:spLocks noGrp="1"/>
          </p:cNvSpPr>
          <p:nvPr>
            <p:ph type="body" sz="quarter" idx="17" hasCustomPrompt="1"/>
          </p:nvPr>
        </p:nvSpPr>
        <p:spPr>
          <a:xfrm>
            <a:off x="3563891" y="2638080"/>
            <a:ext cx="5328965" cy="1741626"/>
          </a:xfrm>
        </p:spPr>
        <p:txBody>
          <a:bodyPr>
            <a:normAutofit/>
          </a:bodyPr>
          <a:lstStyle>
            <a:lvl1pPr marL="0" indent="0">
              <a:buFontTx/>
              <a:buNone/>
              <a:defRPr sz="1200" b="0" baseline="0">
                <a:solidFill>
                  <a:schemeClr val="tx1">
                    <a:lumMod val="65000"/>
                    <a:lumOff val="35000"/>
                  </a:schemeClr>
                </a:solidFill>
              </a:defRPr>
            </a:lvl1pPr>
          </a:lstStyle>
          <a:p>
            <a:pPr lvl="0"/>
            <a:r>
              <a:rPr lang="de-DE" dirty="0"/>
              <a:t>Überblick über die einzelnen Teile der Präsentation (Part 1, Part 2, usw.</a:t>
            </a:r>
          </a:p>
        </p:txBody>
      </p:sp>
      <p:cxnSp>
        <p:nvCxnSpPr>
          <p:cNvPr id="13" name="Gerade Verbindung 12"/>
          <p:cNvCxnSpPr/>
          <p:nvPr userDrawn="1"/>
        </p:nvCxnSpPr>
        <p:spPr>
          <a:xfrm>
            <a:off x="287338" y="2543502"/>
            <a:ext cx="8568952" cy="0"/>
          </a:xfrm>
          <a:prstGeom prst="line">
            <a:avLst/>
          </a:prstGeom>
          <a:ln w="9525">
            <a:solidFill>
              <a:schemeClr val="bg1">
                <a:lumMod val="50000"/>
              </a:schemeClr>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7" name="Rechtwinkliges Dreieck 16"/>
          <p:cNvSpPr/>
          <p:nvPr userDrawn="1"/>
        </p:nvSpPr>
        <p:spPr>
          <a:xfrm rot="5400000">
            <a:off x="311004" y="1977686"/>
            <a:ext cx="108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winkliges Dreieck 11"/>
          <p:cNvSpPr/>
          <p:nvPr userDrawn="1"/>
        </p:nvSpPr>
        <p:spPr>
          <a:xfrm rot="5400000">
            <a:off x="474598" y="-481535"/>
            <a:ext cx="2029105" cy="29973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userDrawn="1"/>
        </p:nvSpPr>
        <p:spPr>
          <a:xfrm>
            <a:off x="1763688" y="4888914"/>
            <a:ext cx="6624736"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Titelplatzhalter 1"/>
          <p:cNvSpPr>
            <a:spLocks noGrp="1"/>
          </p:cNvSpPr>
          <p:nvPr>
            <p:ph type="title" hasCustomPrompt="1"/>
          </p:nvPr>
        </p:nvSpPr>
        <p:spPr>
          <a:xfrm>
            <a:off x="437004" y="2087062"/>
            <a:ext cx="7519372" cy="432000"/>
          </a:xfrm>
          <a:prstGeom prst="rect">
            <a:avLst/>
          </a:prstGeom>
        </p:spPr>
        <p:txBody>
          <a:bodyPr vert="horz" lIns="87252" tIns="43626" rIns="87252" bIns="0" rtlCol="0" anchor="b" anchorCtr="0">
            <a:noAutofit/>
          </a:bodyPr>
          <a:lstStyle>
            <a:lvl1pPr>
              <a:defRPr sz="1400" baseline="0">
                <a:solidFill>
                  <a:schemeClr val="tx1">
                    <a:lumMod val="65000"/>
                    <a:lumOff val="35000"/>
                  </a:schemeClr>
                </a:solidFill>
              </a:defRPr>
            </a:lvl1pPr>
          </a:lstStyle>
          <a:p>
            <a:r>
              <a:rPr lang="de-DE" dirty="0"/>
              <a:t>Titel - durch Klicken bearbeiten (max. zweizeilig)</a:t>
            </a:r>
            <a:endParaRPr lang="de-AT" dirty="0"/>
          </a:p>
        </p:txBody>
      </p:sp>
    </p:spTree>
    <p:extLst>
      <p:ext uri="{BB962C8B-B14F-4D97-AF65-F5344CB8AC3E}">
        <p14:creationId xmlns:p14="http://schemas.microsoft.com/office/powerpoint/2010/main" val="30858198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decklatt ohne Dreieck">
    <p:spTree>
      <p:nvGrpSpPr>
        <p:cNvPr id="1" name=""/>
        <p:cNvGrpSpPr/>
        <p:nvPr/>
      </p:nvGrpSpPr>
      <p:grpSpPr>
        <a:xfrm>
          <a:off x="0" y="0"/>
          <a:ext cx="0" cy="0"/>
          <a:chOff x="0" y="0"/>
          <a:chExt cx="0" cy="0"/>
        </a:xfrm>
      </p:grpSpPr>
      <p:sp>
        <p:nvSpPr>
          <p:cNvPr id="3" name="Bildplatzhalter 2"/>
          <p:cNvSpPr>
            <a:spLocks noGrp="1"/>
          </p:cNvSpPr>
          <p:nvPr>
            <p:ph type="pic" sz="quarter" idx="19" hasCustomPrompt="1"/>
          </p:nvPr>
        </p:nvSpPr>
        <p:spPr>
          <a:xfrm>
            <a:off x="287525" y="1174456"/>
            <a:ext cx="3024188" cy="1727597"/>
          </a:xfrm>
        </p:spPr>
        <p:txBody>
          <a:bodyPr/>
          <a:lstStyle>
            <a:lvl1pPr>
              <a:defRPr>
                <a:solidFill>
                  <a:schemeClr val="tx1">
                    <a:lumMod val="65000"/>
                    <a:lumOff val="35000"/>
                  </a:schemeClr>
                </a:solidFill>
              </a:defRPr>
            </a:lvl1pPr>
          </a:lstStyle>
          <a:p>
            <a:r>
              <a:rPr lang="de-AT" dirty="0"/>
              <a:t>Platz für Bild – Teaser zum Thema</a:t>
            </a:r>
          </a:p>
        </p:txBody>
      </p:sp>
      <p:sp>
        <p:nvSpPr>
          <p:cNvPr id="10" name="Textplatzhalter 25"/>
          <p:cNvSpPr>
            <a:spLocks noGrp="1"/>
          </p:cNvSpPr>
          <p:nvPr>
            <p:ph type="body" sz="quarter" idx="17" hasCustomPrompt="1"/>
          </p:nvPr>
        </p:nvSpPr>
        <p:spPr>
          <a:xfrm>
            <a:off x="3563891" y="1181028"/>
            <a:ext cx="5328965" cy="3240360"/>
          </a:xfrm>
        </p:spPr>
        <p:txBody>
          <a:bodyPr>
            <a:normAutofit/>
          </a:bodyPr>
          <a:lstStyle>
            <a:lvl1pPr marL="0" indent="0">
              <a:buFontTx/>
              <a:buNone/>
              <a:defRPr sz="1200" b="0" baseline="0">
                <a:solidFill>
                  <a:schemeClr val="tx1">
                    <a:lumMod val="65000"/>
                    <a:lumOff val="35000"/>
                  </a:schemeClr>
                </a:solidFill>
              </a:defRPr>
            </a:lvl1pPr>
          </a:lstStyle>
          <a:p>
            <a:pPr lvl="0"/>
            <a:r>
              <a:rPr lang="de-DE" dirty="0"/>
              <a:t>Überblick über die einzelnen Teile der Präsentation (Part 1, Part 2, usw.</a:t>
            </a:r>
          </a:p>
        </p:txBody>
      </p:sp>
      <p:sp>
        <p:nvSpPr>
          <p:cNvPr id="11" name="Textplatzhalter 25"/>
          <p:cNvSpPr>
            <a:spLocks noGrp="1"/>
          </p:cNvSpPr>
          <p:nvPr>
            <p:ph type="body" sz="quarter" idx="18" hasCustomPrompt="1"/>
          </p:nvPr>
        </p:nvSpPr>
        <p:spPr>
          <a:xfrm>
            <a:off x="287525" y="573528"/>
            <a:ext cx="8569325" cy="486054"/>
          </a:xfrm>
        </p:spPr>
        <p:txBody>
          <a:bodyPr>
            <a:noAutofit/>
          </a:bodyPr>
          <a:lstStyle>
            <a:lvl1pPr marL="0" indent="0">
              <a:buFontTx/>
              <a:buNone/>
              <a:defRPr sz="1300" b="0">
                <a:solidFill>
                  <a:schemeClr val="tx1">
                    <a:lumMod val="65000"/>
                    <a:lumOff val="35000"/>
                  </a:schemeClr>
                </a:solidFill>
              </a:defRPr>
            </a:lvl1pPr>
          </a:lstStyle>
          <a:p>
            <a:pPr lvl="0"/>
            <a:r>
              <a:rPr lang="de-DE" dirty="0" err="1"/>
              <a:t>Übertitelung</a:t>
            </a:r>
            <a:r>
              <a:rPr lang="de-DE" dirty="0"/>
              <a:t> – zweizeilig</a:t>
            </a:r>
          </a:p>
        </p:txBody>
      </p:sp>
      <p:cxnSp>
        <p:nvCxnSpPr>
          <p:cNvPr id="13" name="Gerade Verbindung 12"/>
          <p:cNvCxnSpPr/>
          <p:nvPr userDrawn="1"/>
        </p:nvCxnSpPr>
        <p:spPr>
          <a:xfrm>
            <a:off x="287338" y="533581"/>
            <a:ext cx="8568952" cy="0"/>
          </a:xfrm>
          <a:prstGeom prst="line">
            <a:avLst/>
          </a:prstGeom>
          <a:ln w="12700">
            <a:solidFill>
              <a:schemeClr val="bg1">
                <a:lumMod val="50000"/>
              </a:schemeClr>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7" name="Rechtwinkliges Dreieck 16"/>
          <p:cNvSpPr/>
          <p:nvPr userDrawn="1"/>
        </p:nvSpPr>
        <p:spPr>
          <a:xfrm rot="5400000">
            <a:off x="311004" y="67700"/>
            <a:ext cx="108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elplatzhalter 1"/>
          <p:cNvSpPr>
            <a:spLocks noGrp="1"/>
          </p:cNvSpPr>
          <p:nvPr>
            <p:ph type="title" hasCustomPrompt="1"/>
          </p:nvPr>
        </p:nvSpPr>
        <p:spPr>
          <a:xfrm>
            <a:off x="437004" y="91996"/>
            <a:ext cx="7519372" cy="432000"/>
          </a:xfrm>
          <a:prstGeom prst="rect">
            <a:avLst/>
          </a:prstGeom>
        </p:spPr>
        <p:txBody>
          <a:bodyPr vert="horz" lIns="87252" tIns="43626" rIns="87252" bIns="0" rtlCol="0" anchor="b" anchorCtr="0">
            <a:noAutofit/>
          </a:bodyPr>
          <a:lstStyle>
            <a:lvl1pPr>
              <a:defRPr sz="1400" baseline="0">
                <a:solidFill>
                  <a:schemeClr val="tx1">
                    <a:lumMod val="65000"/>
                    <a:lumOff val="35000"/>
                  </a:schemeClr>
                </a:solidFill>
              </a:defRPr>
            </a:lvl1pPr>
          </a:lstStyle>
          <a:p>
            <a:r>
              <a:rPr lang="de-DE" dirty="0"/>
              <a:t>Titel - durch Klicken bearbeiten (max. zweizeilig)</a:t>
            </a:r>
            <a:endParaRPr lang="de-AT" dirty="0"/>
          </a:p>
        </p:txBody>
      </p:sp>
    </p:spTree>
    <p:extLst>
      <p:ext uri="{BB962C8B-B14F-4D97-AF65-F5344CB8AC3E}">
        <p14:creationId xmlns:p14="http://schemas.microsoft.com/office/powerpoint/2010/main" val="31489015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rvey design - Tabelle">
    <p:spTree>
      <p:nvGrpSpPr>
        <p:cNvPr id="1" name=""/>
        <p:cNvGrpSpPr/>
        <p:nvPr/>
      </p:nvGrpSpPr>
      <p:grpSpPr>
        <a:xfrm>
          <a:off x="0" y="0"/>
          <a:ext cx="0" cy="0"/>
          <a:chOff x="0" y="0"/>
          <a:chExt cx="0" cy="0"/>
        </a:xfrm>
      </p:grpSpPr>
      <p:cxnSp>
        <p:nvCxnSpPr>
          <p:cNvPr id="18" name="Gerade Verbindung 17"/>
          <p:cNvCxnSpPr/>
          <p:nvPr userDrawn="1"/>
        </p:nvCxnSpPr>
        <p:spPr>
          <a:xfrm>
            <a:off x="287338" y="533581"/>
            <a:ext cx="8568952" cy="0"/>
          </a:xfrm>
          <a:prstGeom prst="line">
            <a:avLst/>
          </a:prstGeom>
          <a:ln w="9525">
            <a:solidFill>
              <a:schemeClr val="bg1">
                <a:lumMod val="50000"/>
              </a:schemeClr>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21" name="Rechtwinkliges Dreieck 20"/>
          <p:cNvSpPr/>
          <p:nvPr userDrawn="1"/>
        </p:nvSpPr>
        <p:spPr>
          <a:xfrm rot="5400000">
            <a:off x="311004" y="67700"/>
            <a:ext cx="108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platzhalter 1"/>
          <p:cNvSpPr>
            <a:spLocks noGrp="1"/>
          </p:cNvSpPr>
          <p:nvPr>
            <p:ph type="title" hasCustomPrompt="1"/>
          </p:nvPr>
        </p:nvSpPr>
        <p:spPr>
          <a:xfrm>
            <a:off x="437004" y="91996"/>
            <a:ext cx="7519372" cy="432000"/>
          </a:xfrm>
          <a:prstGeom prst="rect">
            <a:avLst/>
          </a:prstGeom>
        </p:spPr>
        <p:txBody>
          <a:bodyPr vert="horz" lIns="87252" tIns="43626" rIns="87252" bIns="0" rtlCol="0" anchor="b" anchorCtr="0">
            <a:noAutofit/>
          </a:bodyPr>
          <a:lstStyle>
            <a:lvl1pPr>
              <a:defRPr sz="1400" baseline="0">
                <a:solidFill>
                  <a:schemeClr val="tx1">
                    <a:lumMod val="65000"/>
                    <a:lumOff val="35000"/>
                  </a:schemeClr>
                </a:solidFill>
              </a:defRPr>
            </a:lvl1pPr>
          </a:lstStyle>
          <a:p>
            <a:r>
              <a:rPr lang="de-DE" dirty="0"/>
              <a:t>Titel - durch Klicken bearbeiten (max. zweizeilig)</a:t>
            </a:r>
            <a:endParaRPr lang="de-AT" dirty="0"/>
          </a:p>
        </p:txBody>
      </p:sp>
    </p:spTree>
    <p:extLst>
      <p:ext uri="{BB962C8B-B14F-4D97-AF65-F5344CB8AC3E}">
        <p14:creationId xmlns:p14="http://schemas.microsoft.com/office/powerpoint/2010/main" val="4505269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Chart - mit Methodik">
    <p:spTree>
      <p:nvGrpSpPr>
        <p:cNvPr id="1" name=""/>
        <p:cNvGrpSpPr/>
        <p:nvPr/>
      </p:nvGrpSpPr>
      <p:grpSpPr>
        <a:xfrm>
          <a:off x="0" y="0"/>
          <a:ext cx="0" cy="0"/>
          <a:chOff x="0" y="0"/>
          <a:chExt cx="0" cy="0"/>
        </a:xfrm>
      </p:grpSpPr>
      <p:graphicFrame>
        <p:nvGraphicFramePr>
          <p:cNvPr id="20" name="Diagramm 19"/>
          <p:cNvGraphicFramePr>
            <a:graphicFrameLocks noChangeAspect="1"/>
          </p:cNvGraphicFramePr>
          <p:nvPr>
            <p:extLst>
              <p:ext uri="{D42A27DB-BD31-4B8C-83A1-F6EECF244321}">
                <p14:modId xmlns:p14="http://schemas.microsoft.com/office/powerpoint/2010/main" val="3076801119"/>
              </p:ext>
            </p:extLst>
          </p:nvPr>
        </p:nvGraphicFramePr>
        <p:xfrm>
          <a:off x="507344" y="465516"/>
          <a:ext cx="7737064" cy="4375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erade Verbindung 10"/>
          <p:cNvCxnSpPr/>
          <p:nvPr userDrawn="1"/>
        </p:nvCxnSpPr>
        <p:spPr>
          <a:xfrm>
            <a:off x="287338" y="533581"/>
            <a:ext cx="8568952" cy="0"/>
          </a:xfrm>
          <a:prstGeom prst="line">
            <a:avLst/>
          </a:prstGeom>
          <a:ln w="12700">
            <a:solidFill>
              <a:schemeClr val="bg1">
                <a:lumMod val="50000"/>
              </a:schemeClr>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5" name="Rechtwinkliges Dreieck 14"/>
          <p:cNvSpPr/>
          <p:nvPr userDrawn="1"/>
        </p:nvSpPr>
        <p:spPr>
          <a:xfrm rot="5400000">
            <a:off x="311004" y="67700"/>
            <a:ext cx="108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7744" y="2611165"/>
            <a:ext cx="684000" cy="320625"/>
          </a:xfrm>
          <a:prstGeom prst="rect">
            <a:avLst/>
          </a:prstGeom>
        </p:spPr>
      </p:pic>
      <p:pic>
        <p:nvPicPr>
          <p:cNvPr id="14" name="Picture 5" descr="J:\A_TEAM\Bilder\Daumen_hoch_00000647112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6223" y="1171005"/>
            <a:ext cx="684000" cy="3206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J:\A_TEAM\Bilder\Fernroh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53306"/>
          <a:stretch/>
        </p:blipFill>
        <p:spPr bwMode="auto">
          <a:xfrm>
            <a:off x="4104024" y="4339357"/>
            <a:ext cx="684000" cy="320625"/>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76232" y="2787774"/>
            <a:ext cx="684000" cy="320625"/>
          </a:xfrm>
          <a:prstGeom prst="rect">
            <a:avLst/>
          </a:prstGeom>
        </p:spPr>
      </p:pic>
      <p:sp>
        <p:nvSpPr>
          <p:cNvPr id="21" name="Textfeld 20"/>
          <p:cNvSpPr txBox="1">
            <a:spLocks noChangeAspect="1"/>
          </p:cNvSpPr>
          <p:nvPr/>
        </p:nvSpPr>
        <p:spPr>
          <a:xfrm>
            <a:off x="4427984" y="915566"/>
            <a:ext cx="1910497" cy="323165"/>
          </a:xfrm>
          <a:prstGeom prst="rect">
            <a:avLst/>
          </a:prstGeom>
          <a:noFill/>
        </p:spPr>
        <p:txBody>
          <a:bodyPr wrap="square" rtlCol="0">
            <a:noAutofit/>
          </a:bodyPr>
          <a:lstStyle/>
          <a:p>
            <a:pPr algn="ctr"/>
            <a:r>
              <a:rPr lang="de-AT" sz="1050" dirty="0">
                <a:latin typeface="Calibri" panose="020F0502020204030204" pitchFamily="34" charset="0"/>
              </a:rPr>
              <a:t>Wir leben</a:t>
            </a:r>
          </a:p>
          <a:p>
            <a:pPr algn="ctr"/>
            <a:r>
              <a:rPr lang="de-AT" sz="1050" dirty="0">
                <a:latin typeface="Calibri" panose="020F0502020204030204" pitchFamily="34" charset="0"/>
              </a:rPr>
              <a:t> Qualität</a:t>
            </a:r>
          </a:p>
        </p:txBody>
      </p:sp>
      <p:sp>
        <p:nvSpPr>
          <p:cNvPr id="22" name="Textfeld 21"/>
          <p:cNvSpPr txBox="1">
            <a:spLocks noChangeAspect="1"/>
          </p:cNvSpPr>
          <p:nvPr/>
        </p:nvSpPr>
        <p:spPr>
          <a:xfrm>
            <a:off x="6405919" y="2499742"/>
            <a:ext cx="1910497" cy="323165"/>
          </a:xfrm>
          <a:prstGeom prst="rect">
            <a:avLst/>
          </a:prstGeom>
          <a:noFill/>
        </p:spPr>
        <p:txBody>
          <a:bodyPr wrap="square" rtlCol="0">
            <a:noAutofit/>
          </a:bodyPr>
          <a:lstStyle/>
          <a:p>
            <a:pPr algn="ctr"/>
            <a:r>
              <a:rPr lang="de-AT" sz="1050" dirty="0">
                <a:latin typeface="Calibri" panose="020F0502020204030204" pitchFamily="34" charset="0"/>
              </a:rPr>
              <a:t>Wir schaffen </a:t>
            </a:r>
          </a:p>
          <a:p>
            <a:pPr algn="ctr"/>
            <a:r>
              <a:rPr lang="de-AT" sz="1050" dirty="0">
                <a:latin typeface="Calibri" panose="020F0502020204030204" pitchFamily="34" charset="0"/>
              </a:rPr>
              <a:t>neues Wissen</a:t>
            </a:r>
          </a:p>
        </p:txBody>
      </p:sp>
      <p:sp>
        <p:nvSpPr>
          <p:cNvPr id="23" name="Textfeld 22"/>
          <p:cNvSpPr txBox="1">
            <a:spLocks noChangeAspect="1"/>
          </p:cNvSpPr>
          <p:nvPr/>
        </p:nvSpPr>
        <p:spPr>
          <a:xfrm>
            <a:off x="4498280" y="4198444"/>
            <a:ext cx="1910497" cy="323165"/>
          </a:xfrm>
          <a:prstGeom prst="rect">
            <a:avLst/>
          </a:prstGeom>
          <a:noFill/>
        </p:spPr>
        <p:txBody>
          <a:bodyPr wrap="square" rtlCol="0">
            <a:noAutofit/>
          </a:bodyPr>
          <a:lstStyle/>
          <a:p>
            <a:pPr algn="ctr"/>
            <a:r>
              <a:rPr lang="de-AT" sz="1050" dirty="0">
                <a:latin typeface="Calibri" panose="020F0502020204030204" pitchFamily="34" charset="0"/>
              </a:rPr>
              <a:t>Wir forschen </a:t>
            </a:r>
          </a:p>
          <a:p>
            <a:pPr algn="ctr"/>
            <a:r>
              <a:rPr lang="de-AT" sz="1050" dirty="0">
                <a:latin typeface="Calibri" panose="020F0502020204030204" pitchFamily="34" charset="0"/>
              </a:rPr>
              <a:t>international</a:t>
            </a:r>
          </a:p>
        </p:txBody>
      </p:sp>
      <p:sp>
        <p:nvSpPr>
          <p:cNvPr id="24" name="Textfeld 23"/>
          <p:cNvSpPr txBox="1">
            <a:spLocks noChangeAspect="1"/>
          </p:cNvSpPr>
          <p:nvPr/>
        </p:nvSpPr>
        <p:spPr>
          <a:xfrm>
            <a:off x="683568" y="2536617"/>
            <a:ext cx="1910497" cy="323165"/>
          </a:xfrm>
          <a:prstGeom prst="rect">
            <a:avLst/>
          </a:prstGeom>
          <a:noFill/>
        </p:spPr>
        <p:txBody>
          <a:bodyPr wrap="square" rtlCol="0">
            <a:noAutofit/>
          </a:bodyPr>
          <a:lstStyle/>
          <a:p>
            <a:pPr algn="ctr"/>
            <a:r>
              <a:rPr lang="de-AT" sz="1050" dirty="0">
                <a:latin typeface="Calibri" panose="020F0502020204030204" pitchFamily="34" charset="0"/>
              </a:rPr>
              <a:t>Wir verstehen </a:t>
            </a:r>
          </a:p>
          <a:p>
            <a:pPr algn="ctr"/>
            <a:r>
              <a:rPr lang="de-AT" sz="1050" dirty="0">
                <a:latin typeface="Calibri" panose="020F0502020204030204" pitchFamily="34" charset="0"/>
              </a:rPr>
              <a:t>Unternehmen</a:t>
            </a:r>
          </a:p>
        </p:txBody>
      </p:sp>
      <p:pic>
        <p:nvPicPr>
          <p:cNvPr id="25" name="Picture 8" descr="J:\_VERTEIL\_CD\Design 2015\Produktlogos\IMAS International mit Sloga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81480" y="2369623"/>
            <a:ext cx="2431745" cy="761507"/>
          </a:xfrm>
          <a:prstGeom prst="rect">
            <a:avLst/>
          </a:prstGeom>
          <a:noFill/>
          <a:extLst>
            <a:ext uri="{909E8E84-426E-40DD-AFC4-6F175D3DCCD1}">
              <a14:hiddenFill xmlns:a14="http://schemas.microsoft.com/office/drawing/2010/main">
                <a:solidFill>
                  <a:srgbClr val="FFFFFF"/>
                </a:solidFill>
              </a14:hiddenFill>
            </a:ext>
          </a:extLst>
        </p:spPr>
      </p:pic>
      <p:sp>
        <p:nvSpPr>
          <p:cNvPr id="30" name="Titelplatzhalter 1"/>
          <p:cNvSpPr>
            <a:spLocks noGrp="1"/>
          </p:cNvSpPr>
          <p:nvPr>
            <p:ph type="title" hasCustomPrompt="1"/>
          </p:nvPr>
        </p:nvSpPr>
        <p:spPr>
          <a:xfrm>
            <a:off x="437004" y="91996"/>
            <a:ext cx="7519372" cy="432000"/>
          </a:xfrm>
          <a:prstGeom prst="rect">
            <a:avLst/>
          </a:prstGeom>
        </p:spPr>
        <p:txBody>
          <a:bodyPr vert="horz" lIns="87252" tIns="43626" rIns="87252" bIns="0" rtlCol="0" anchor="b" anchorCtr="0">
            <a:noAutofit/>
          </a:bodyPr>
          <a:lstStyle>
            <a:lvl1pPr>
              <a:defRPr sz="1400" baseline="0">
                <a:solidFill>
                  <a:schemeClr val="tx1">
                    <a:lumMod val="65000"/>
                    <a:lumOff val="35000"/>
                  </a:schemeClr>
                </a:solidFill>
              </a:defRPr>
            </a:lvl1pPr>
          </a:lstStyle>
          <a:p>
            <a:r>
              <a:rPr lang="de-DE" dirty="0"/>
              <a:t>Titel - durch Klicken bearbeiten (max. zweizeilig)</a:t>
            </a:r>
            <a:endParaRPr lang="de-AT" dirty="0"/>
          </a:p>
        </p:txBody>
      </p:sp>
    </p:spTree>
    <p:extLst>
      <p:ext uri="{BB962C8B-B14F-4D97-AF65-F5344CB8AC3E}">
        <p14:creationId xmlns:p14="http://schemas.microsoft.com/office/powerpoint/2010/main" val="6455540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urvey design - Tabelle">
    <p:spTree>
      <p:nvGrpSpPr>
        <p:cNvPr id="1" name=""/>
        <p:cNvGrpSpPr/>
        <p:nvPr/>
      </p:nvGrpSpPr>
      <p:grpSpPr>
        <a:xfrm>
          <a:off x="0" y="0"/>
          <a:ext cx="0" cy="0"/>
          <a:chOff x="0" y="0"/>
          <a:chExt cx="0" cy="0"/>
        </a:xfrm>
      </p:grpSpPr>
      <p:sp>
        <p:nvSpPr>
          <p:cNvPr id="4" name="Tabellenplatzhalter 3"/>
          <p:cNvSpPr>
            <a:spLocks noGrp="1"/>
          </p:cNvSpPr>
          <p:nvPr>
            <p:ph type="tbl" sz="quarter" idx="19" hasCustomPrompt="1"/>
          </p:nvPr>
        </p:nvSpPr>
        <p:spPr>
          <a:xfrm>
            <a:off x="287525" y="627534"/>
            <a:ext cx="8569325" cy="4104456"/>
          </a:xfrm>
        </p:spPr>
        <p:txBody>
          <a:bodyPr/>
          <a:lstStyle>
            <a:lvl1pPr>
              <a:defRPr baseline="0"/>
            </a:lvl1pPr>
          </a:lstStyle>
          <a:p>
            <a:r>
              <a:rPr lang="de-AT" dirty="0"/>
              <a:t>Tabelle für Survey design –  Überschriften links Arial 14, IMAS-grau, fett und rechter Text Arial 12 nicht fett – kein Rahmen, Gitternetz in IMAS-grau, Mittellinie nach links verschieben</a:t>
            </a:r>
          </a:p>
        </p:txBody>
      </p:sp>
      <p:sp>
        <p:nvSpPr>
          <p:cNvPr id="21" name="Rechtwinkliges Dreieck 20"/>
          <p:cNvSpPr/>
          <p:nvPr userDrawn="1"/>
        </p:nvSpPr>
        <p:spPr>
          <a:xfrm rot="5400000">
            <a:off x="311004" y="67700"/>
            <a:ext cx="108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Gerade Verbindung 17">
            <a:extLst>
              <a:ext uri="{FF2B5EF4-FFF2-40B4-BE49-F238E27FC236}">
                <a16:creationId xmlns:a16="http://schemas.microsoft.com/office/drawing/2014/main" id="{B7F4EE45-E3EB-0815-9264-985B6C11CE19}"/>
              </a:ext>
            </a:extLst>
          </p:cNvPr>
          <p:cNvCxnSpPr/>
          <p:nvPr userDrawn="1"/>
        </p:nvCxnSpPr>
        <p:spPr>
          <a:xfrm>
            <a:off x="287338" y="533581"/>
            <a:ext cx="8568952" cy="0"/>
          </a:xfrm>
          <a:prstGeom prst="line">
            <a:avLst/>
          </a:prstGeom>
          <a:ln w="9525">
            <a:solidFill>
              <a:schemeClr val="bg1">
                <a:lumMod val="50000"/>
              </a:schemeClr>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 name="Titelplatzhalter 1">
            <a:extLst>
              <a:ext uri="{FF2B5EF4-FFF2-40B4-BE49-F238E27FC236}">
                <a16:creationId xmlns:a16="http://schemas.microsoft.com/office/drawing/2014/main" id="{4A0B1CA0-A4CA-65E1-6DA4-C16C8CC149B0}"/>
              </a:ext>
            </a:extLst>
          </p:cNvPr>
          <p:cNvSpPr>
            <a:spLocks noGrp="1"/>
          </p:cNvSpPr>
          <p:nvPr>
            <p:ph type="title" hasCustomPrompt="1"/>
          </p:nvPr>
        </p:nvSpPr>
        <p:spPr>
          <a:xfrm>
            <a:off x="437004" y="91996"/>
            <a:ext cx="7519372" cy="432000"/>
          </a:xfrm>
          <a:prstGeom prst="rect">
            <a:avLst/>
          </a:prstGeom>
        </p:spPr>
        <p:txBody>
          <a:bodyPr vert="horz" lIns="87252" tIns="43626" rIns="87252" bIns="0" rtlCol="0" anchor="b" anchorCtr="0">
            <a:noAutofit/>
          </a:bodyPr>
          <a:lstStyle>
            <a:lvl1pPr>
              <a:defRPr sz="1400" baseline="0">
                <a:solidFill>
                  <a:schemeClr val="tx1">
                    <a:lumMod val="65000"/>
                    <a:lumOff val="35000"/>
                  </a:schemeClr>
                </a:solidFill>
              </a:defRPr>
            </a:lvl1pPr>
          </a:lstStyle>
          <a:p>
            <a:r>
              <a:rPr lang="de-DE" dirty="0"/>
              <a:t>Titel - durch Klicken bearbeiten (max. zweizeilig)</a:t>
            </a:r>
            <a:endParaRPr lang="de-AT" dirty="0"/>
          </a:p>
        </p:txBody>
      </p:sp>
    </p:spTree>
    <p:extLst>
      <p:ext uri="{BB962C8B-B14F-4D97-AF65-F5344CB8AC3E}">
        <p14:creationId xmlns:p14="http://schemas.microsoft.com/office/powerpoint/2010/main" val="30308351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platzhalter 9"/>
          <p:cNvSpPr>
            <a:spLocks noGrp="1"/>
          </p:cNvSpPr>
          <p:nvPr>
            <p:ph type="body" idx="1"/>
          </p:nvPr>
        </p:nvSpPr>
        <p:spPr>
          <a:xfrm>
            <a:off x="287524" y="735546"/>
            <a:ext cx="8568952" cy="4050450"/>
          </a:xfrm>
          <a:prstGeom prst="rect">
            <a:avLst/>
          </a:prstGeom>
        </p:spPr>
        <p:txBody>
          <a:bodyPr vert="horz" lIns="87252" tIns="43626" rIns="87252" bIns="43626" rtlCol="0">
            <a:normAutofit/>
          </a:bodyPr>
          <a:lstStyle/>
          <a:p>
            <a:pPr lvl="0"/>
            <a:r>
              <a:rPr lang="de-DE" dirty="0"/>
              <a:t>Textmasterformate durch Klicken bearbeiten</a:t>
            </a:r>
          </a:p>
          <a:p>
            <a:pPr lvl="1"/>
            <a:r>
              <a:rPr lang="de-DE" dirty="0"/>
              <a:t>Zweite Ebene</a:t>
            </a:r>
          </a:p>
          <a:p>
            <a:pPr lvl="2"/>
            <a:r>
              <a:rPr lang="de-DE" dirty="0"/>
              <a:t>Dritte Ebene</a:t>
            </a:r>
          </a:p>
        </p:txBody>
      </p:sp>
      <p:sp>
        <p:nvSpPr>
          <p:cNvPr id="2" name="Textplatzhalter 19">
            <a:extLst>
              <a:ext uri="{FF2B5EF4-FFF2-40B4-BE49-F238E27FC236}">
                <a16:creationId xmlns:a16="http://schemas.microsoft.com/office/drawing/2014/main" id="{10A5336F-0F5A-8870-2A9A-54470D7321A8}"/>
              </a:ext>
            </a:extLst>
          </p:cNvPr>
          <p:cNvSpPr txBox="1">
            <a:spLocks/>
          </p:cNvSpPr>
          <p:nvPr userDrawn="1"/>
        </p:nvSpPr>
        <p:spPr>
          <a:xfrm>
            <a:off x="1829781" y="4897689"/>
            <a:ext cx="6573601" cy="200055"/>
          </a:xfrm>
          <a:prstGeom prst="rect">
            <a:avLst/>
          </a:prstGeom>
          <a:noFill/>
        </p:spPr>
        <p:txBody>
          <a:bodyPr wrap="square">
            <a:spAutoFit/>
          </a:bodyPr>
          <a:lstStyle>
            <a:lvl1pPr marL="0" marR="0" indent="0" algn="l" defTabSz="995452" rtl="0" eaLnBrk="1" fontAlgn="auto" latinLnBrk="0" hangingPunct="1">
              <a:lnSpc>
                <a:spcPct val="100000"/>
              </a:lnSpc>
              <a:spcBef>
                <a:spcPct val="20000"/>
              </a:spcBef>
              <a:spcAft>
                <a:spcPts val="0"/>
              </a:spcAft>
              <a:buClrTx/>
              <a:buSzTx/>
              <a:buFont typeface="Arial" pitchFamily="34" charset="0"/>
              <a:buNone/>
              <a:tabLst/>
              <a:defRPr sz="1300" b="0" kern="1200" baseline="0">
                <a:solidFill>
                  <a:srgbClr val="A20E2F"/>
                </a:solidFill>
                <a:latin typeface="Arial" pitchFamily="34" charset="0"/>
                <a:ea typeface="+mn-ea"/>
                <a:cs typeface="Arial" pitchFamily="34" charset="0"/>
              </a:defRPr>
            </a:lvl1pPr>
            <a:lvl2pPr marL="0" indent="0" algn="l" defTabSz="995452" rtl="0" eaLnBrk="1" latinLnBrk="0" hangingPunct="1">
              <a:spcBef>
                <a:spcPct val="20000"/>
              </a:spcBef>
              <a:buClr>
                <a:srgbClr val="800000"/>
              </a:buClr>
              <a:buFontTx/>
              <a:buNone/>
              <a:defRPr sz="1500" kern="1200">
                <a:solidFill>
                  <a:schemeClr val="tx1"/>
                </a:solidFill>
                <a:latin typeface="Arial" pitchFamily="34" charset="0"/>
                <a:ea typeface="+mn-ea"/>
                <a:cs typeface="Arial" pitchFamily="34" charset="0"/>
              </a:defRPr>
            </a:lvl2pPr>
            <a:lvl3pPr marL="783821" indent="-274336" algn="l" defTabSz="995452" rtl="0" eaLnBrk="1" latinLnBrk="0" hangingPunct="1">
              <a:spcBef>
                <a:spcPts val="218"/>
              </a:spcBef>
              <a:buClr>
                <a:srgbClr val="800000"/>
              </a:buClr>
              <a:buFont typeface="Arial" pitchFamily="34" charset="0"/>
              <a:buNone/>
              <a:defRPr sz="1500" kern="1200">
                <a:solidFill>
                  <a:schemeClr val="tx1"/>
                </a:solidFill>
                <a:latin typeface="Arial" pitchFamily="34" charset="0"/>
                <a:ea typeface="+mn-ea"/>
                <a:cs typeface="Arial" pitchFamily="34" charset="0"/>
              </a:defRPr>
            </a:lvl3pPr>
            <a:lvl4pPr marL="1742041" indent="-248864" algn="l" defTabSz="995452" rtl="0" eaLnBrk="1" latinLnBrk="0" hangingPunct="1">
              <a:spcBef>
                <a:spcPct val="20000"/>
              </a:spcBef>
              <a:buFont typeface="Arial" pitchFamily="34" charset="0"/>
              <a:buChar char="–"/>
              <a:defRPr sz="1700" kern="1200">
                <a:solidFill>
                  <a:schemeClr val="tx1"/>
                </a:solidFill>
                <a:latin typeface="Arial" pitchFamily="34" charset="0"/>
                <a:ea typeface="+mn-ea"/>
                <a:cs typeface="Arial" pitchFamily="34" charset="0"/>
              </a:defRPr>
            </a:lvl4pPr>
            <a:lvl5pPr marL="2239767" indent="-248864" algn="l" defTabSz="995452"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2737491"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217"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2943"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0669"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tabLst/>
              <a:defRPr/>
            </a:pPr>
            <a:r>
              <a:rPr lang="de-AT" sz="700" dirty="0">
                <a:solidFill>
                  <a:schemeClr val="tx1">
                    <a:lumMod val="65000"/>
                    <a:lumOff val="35000"/>
                  </a:schemeClr>
                </a:solidFill>
              </a:rPr>
              <a:t>Forschungsdesign: n=1.029,</a:t>
            </a:r>
            <a:r>
              <a:rPr lang="de-AT" sz="700" baseline="0" dirty="0">
                <a:solidFill>
                  <a:schemeClr val="tx1">
                    <a:lumMod val="65000"/>
                    <a:lumOff val="35000"/>
                  </a:schemeClr>
                </a:solidFill>
              </a:rPr>
              <a:t> Österreichische Bevölkerung ab 16 Jahren, Persönliche Befragung (MTU), Juni 2024, Archiv-Nr.024061</a:t>
            </a:r>
            <a:endParaRPr lang="de-AT" sz="700" dirty="0">
              <a:solidFill>
                <a:schemeClr val="tx1">
                  <a:lumMod val="65000"/>
                  <a:lumOff val="35000"/>
                </a:schemeClr>
              </a:solidFill>
            </a:endParaRPr>
          </a:p>
        </p:txBody>
      </p:sp>
      <p:pic>
        <p:nvPicPr>
          <p:cNvPr id="3" name="Bild 2" descr="IMAS Slogan_schwarz-300x52-10dpi">
            <a:extLst>
              <a:ext uri="{FF2B5EF4-FFF2-40B4-BE49-F238E27FC236}">
                <a16:creationId xmlns:a16="http://schemas.microsoft.com/office/drawing/2014/main" id="{D188F6D2-4DD3-B0C6-A2FE-0611DF405250}"/>
              </a:ext>
            </a:extLst>
          </p:cNvPr>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71600" y="4937443"/>
            <a:ext cx="792089" cy="145770"/>
          </a:xfrm>
          <a:prstGeom prst="rect">
            <a:avLst/>
          </a:prstGeom>
          <a:noFill/>
          <a:ln>
            <a:noFill/>
          </a:ln>
        </p:spPr>
      </p:pic>
      <p:pic>
        <p:nvPicPr>
          <p:cNvPr id="6" name="Grafik 5">
            <a:extLst>
              <a:ext uri="{FF2B5EF4-FFF2-40B4-BE49-F238E27FC236}">
                <a16:creationId xmlns:a16="http://schemas.microsoft.com/office/drawing/2014/main" id="{05903136-7DF3-4B97-DA59-3992AF16D5C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7524" y="4871988"/>
            <a:ext cx="617984" cy="221238"/>
          </a:xfrm>
          <a:prstGeom prst="rect">
            <a:avLst/>
          </a:prstGeom>
        </p:spPr>
      </p:pic>
      <p:sp>
        <p:nvSpPr>
          <p:cNvPr id="7" name="Foliennummernplatzhalter 19">
            <a:extLst>
              <a:ext uri="{FF2B5EF4-FFF2-40B4-BE49-F238E27FC236}">
                <a16:creationId xmlns:a16="http://schemas.microsoft.com/office/drawing/2014/main" id="{3DBBFE51-8B58-EF38-7D64-A77EE6B84A4A}"/>
              </a:ext>
            </a:extLst>
          </p:cNvPr>
          <p:cNvSpPr txBox="1">
            <a:spLocks/>
          </p:cNvSpPr>
          <p:nvPr userDrawn="1"/>
        </p:nvSpPr>
        <p:spPr>
          <a:xfrm>
            <a:off x="8442292" y="4718196"/>
            <a:ext cx="675035" cy="327850"/>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l" defTabSz="872514" rtl="0" eaLnBrk="1" fontAlgn="auto" latinLnBrk="0" hangingPunct="1">
              <a:lnSpc>
                <a:spcPct val="100000"/>
              </a:lnSpc>
              <a:spcBef>
                <a:spcPts val="0"/>
              </a:spcBef>
              <a:spcAft>
                <a:spcPts val="0"/>
              </a:spcAft>
              <a:buClrTx/>
              <a:buSzTx/>
              <a:buFontTx/>
              <a:buNone/>
              <a:tabLst/>
              <a:defRPr/>
            </a:pPr>
            <a:r>
              <a:rPr kumimoji="0" lang="de-AT" sz="7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rPr>
              <a:t>Seite </a:t>
            </a:r>
            <a:fld id="{6C505A00-A8BC-4B2D-AA89-AE7A5708AFBD}" type="slidenum">
              <a:rPr kumimoji="0" lang="de-AT" sz="700" b="0" i="0" u="none" strike="noStrike" kern="1200" cap="none" spc="0" normalizeH="0" baseline="0" noProof="0" smtClean="0">
                <a:ln>
                  <a:noFill/>
                </a:ln>
                <a:solidFill>
                  <a:schemeClr val="tx1">
                    <a:lumMod val="65000"/>
                    <a:lumOff val="35000"/>
                  </a:schemeClr>
                </a:solidFill>
                <a:effectLst/>
                <a:uLnTx/>
                <a:uFillTx/>
                <a:latin typeface="Arial" pitchFamily="34" charset="0"/>
                <a:ea typeface="+mn-ea"/>
                <a:cs typeface="Arial" pitchFamily="34" charset="0"/>
              </a:rPr>
              <a:pPr marL="0" marR="0" lvl="0" indent="0" algn="l" defTabSz="872514" rtl="0" eaLnBrk="1" fontAlgn="auto" latinLnBrk="0" hangingPunct="1">
                <a:lnSpc>
                  <a:spcPct val="100000"/>
                </a:lnSpc>
                <a:spcBef>
                  <a:spcPts val="0"/>
                </a:spcBef>
                <a:spcAft>
                  <a:spcPts val="0"/>
                </a:spcAft>
                <a:buClrTx/>
                <a:buSzTx/>
                <a:buFontTx/>
                <a:buNone/>
                <a:tabLst/>
                <a:defRPr/>
              </a:pPr>
              <a:t>‹Nr.›</a:t>
            </a:fld>
            <a:endParaRPr kumimoji="0" lang="de-AT" sz="7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pic>
        <p:nvPicPr>
          <p:cNvPr id="4" name="Grafik 3">
            <a:extLst>
              <a:ext uri="{FF2B5EF4-FFF2-40B4-BE49-F238E27FC236}">
                <a16:creationId xmlns:a16="http://schemas.microsoft.com/office/drawing/2014/main" id="{C12C789F-37B0-17C0-4DAC-DC033E506D63}"/>
              </a:ext>
            </a:extLst>
          </p:cNvPr>
          <p:cNvPicPr>
            <a:picLocks noChangeAspect="1"/>
          </p:cNvPicPr>
          <p:nvPr userDrawn="1"/>
        </p:nvPicPr>
        <p:blipFill>
          <a:blip r:embed="rId13"/>
          <a:stretch>
            <a:fillRect/>
          </a:stretch>
        </p:blipFill>
        <p:spPr>
          <a:xfrm>
            <a:off x="7740351" y="123478"/>
            <a:ext cx="1112545" cy="383269"/>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 id="2147483650" r:id="rId2"/>
    <p:sldLayoutId id="2147483668" r:id="rId3"/>
    <p:sldLayoutId id="2147483666" r:id="rId4"/>
    <p:sldLayoutId id="2147483673" r:id="rId5"/>
    <p:sldLayoutId id="2147483663" r:id="rId6"/>
    <p:sldLayoutId id="2147483665" r:id="rId7"/>
    <p:sldLayoutId id="2147483676" r:id="rId8"/>
    <p:sldLayoutId id="2147483697" r:id="rId9"/>
  </p:sldLayoutIdLst>
  <p:transition>
    <p:fade/>
  </p:transition>
  <p:hf hdr="0" ftr="0" dt="0"/>
  <p:txStyles>
    <p:titleStyle>
      <a:lvl1pPr algn="l" defTabSz="872514" rtl="0" eaLnBrk="1" latinLnBrk="0" hangingPunct="1">
        <a:spcBef>
          <a:spcPct val="0"/>
        </a:spcBef>
        <a:buNone/>
        <a:defRPr sz="1800" b="0" kern="1200">
          <a:solidFill>
            <a:srgbClr val="A20E2F"/>
          </a:solidFill>
          <a:latin typeface="Arial" pitchFamily="34" charset="0"/>
          <a:ea typeface="+mj-ea"/>
          <a:cs typeface="Arial" pitchFamily="34" charset="0"/>
        </a:defRPr>
      </a:lvl1pPr>
    </p:titleStyle>
    <p:body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72514" rtl="0" eaLnBrk="1" latinLnBrk="0" hangingPunct="1">
        <a:defRPr sz="1800" kern="1200">
          <a:solidFill>
            <a:schemeClr val="tx1"/>
          </a:solidFill>
          <a:latin typeface="+mn-lt"/>
          <a:ea typeface="+mn-ea"/>
          <a:cs typeface="+mn-cs"/>
        </a:defRPr>
      </a:lvl1pPr>
      <a:lvl2pPr marL="436256" algn="l" defTabSz="872514" rtl="0" eaLnBrk="1" latinLnBrk="0" hangingPunct="1">
        <a:defRPr sz="1800" kern="1200">
          <a:solidFill>
            <a:schemeClr val="tx1"/>
          </a:solidFill>
          <a:latin typeface="+mn-lt"/>
          <a:ea typeface="+mn-ea"/>
          <a:cs typeface="+mn-cs"/>
        </a:defRPr>
      </a:lvl2pPr>
      <a:lvl3pPr marL="872514" algn="l" defTabSz="872514" rtl="0" eaLnBrk="1" latinLnBrk="0" hangingPunct="1">
        <a:defRPr sz="1800" kern="1200">
          <a:solidFill>
            <a:schemeClr val="tx1"/>
          </a:solidFill>
          <a:latin typeface="+mn-lt"/>
          <a:ea typeface="+mn-ea"/>
          <a:cs typeface="+mn-cs"/>
        </a:defRPr>
      </a:lvl3pPr>
      <a:lvl4pPr marL="1308771" algn="l" defTabSz="872514" rtl="0" eaLnBrk="1" latinLnBrk="0" hangingPunct="1">
        <a:defRPr sz="1800" kern="1200">
          <a:solidFill>
            <a:schemeClr val="tx1"/>
          </a:solidFill>
          <a:latin typeface="+mn-lt"/>
          <a:ea typeface="+mn-ea"/>
          <a:cs typeface="+mn-cs"/>
        </a:defRPr>
      </a:lvl4pPr>
      <a:lvl5pPr marL="1745026" algn="l" defTabSz="872514" rtl="0" eaLnBrk="1" latinLnBrk="0" hangingPunct="1">
        <a:defRPr sz="1800" kern="1200">
          <a:solidFill>
            <a:schemeClr val="tx1"/>
          </a:solidFill>
          <a:latin typeface="+mn-lt"/>
          <a:ea typeface="+mn-ea"/>
          <a:cs typeface="+mn-cs"/>
        </a:defRPr>
      </a:lvl5pPr>
      <a:lvl6pPr marL="2181282" algn="l" defTabSz="872514" rtl="0" eaLnBrk="1" latinLnBrk="0" hangingPunct="1">
        <a:defRPr sz="1800" kern="1200">
          <a:solidFill>
            <a:schemeClr val="tx1"/>
          </a:solidFill>
          <a:latin typeface="+mn-lt"/>
          <a:ea typeface="+mn-ea"/>
          <a:cs typeface="+mn-cs"/>
        </a:defRPr>
      </a:lvl6pPr>
      <a:lvl7pPr marL="2617539" algn="l" defTabSz="872514" rtl="0" eaLnBrk="1" latinLnBrk="0" hangingPunct="1">
        <a:defRPr sz="1800" kern="1200">
          <a:solidFill>
            <a:schemeClr val="tx1"/>
          </a:solidFill>
          <a:latin typeface="+mn-lt"/>
          <a:ea typeface="+mn-ea"/>
          <a:cs typeface="+mn-cs"/>
        </a:defRPr>
      </a:lvl7pPr>
      <a:lvl8pPr marL="3053796" algn="l" defTabSz="872514" rtl="0" eaLnBrk="1" latinLnBrk="0" hangingPunct="1">
        <a:defRPr sz="1800" kern="1200">
          <a:solidFill>
            <a:schemeClr val="tx1"/>
          </a:solidFill>
          <a:latin typeface="+mn-lt"/>
          <a:ea typeface="+mn-ea"/>
          <a:cs typeface="+mn-cs"/>
        </a:defRPr>
      </a:lvl8pPr>
      <a:lvl9pPr marL="3490053" algn="l" defTabSz="8725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C67C659A-CC45-7B06-1D8B-4107BA556408}"/>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261938" y="3940175"/>
            <a:ext cx="503237" cy="503238"/>
          </a:xfrm>
        </p:spPr>
      </p:pic>
      <p:pic>
        <p:nvPicPr>
          <p:cNvPr id="4" name="Bildplatzhalter 3">
            <a:extLst>
              <a:ext uri="{FF2B5EF4-FFF2-40B4-BE49-F238E27FC236}">
                <a16:creationId xmlns:a16="http://schemas.microsoft.com/office/drawing/2014/main" id="{52CB9BEF-744D-478A-7968-D44C85CB9F16}"/>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56299" r="-56299"/>
          <a:stretch/>
        </p:blipFill>
        <p:spPr>
          <a:xfrm>
            <a:off x="-1123672" y="2682660"/>
            <a:ext cx="5329237" cy="608013"/>
          </a:xfrm>
        </p:spPr>
      </p:pic>
      <p:sp>
        <p:nvSpPr>
          <p:cNvPr id="8" name="Textplatzhalter 7">
            <a:extLst>
              <a:ext uri="{FF2B5EF4-FFF2-40B4-BE49-F238E27FC236}">
                <a16:creationId xmlns:a16="http://schemas.microsoft.com/office/drawing/2014/main" id="{A9EB2485-9613-FC81-6152-DFCF91882E42}"/>
              </a:ext>
            </a:extLst>
          </p:cNvPr>
          <p:cNvSpPr>
            <a:spLocks noGrp="1"/>
          </p:cNvSpPr>
          <p:nvPr>
            <p:ph type="body" sz="quarter" idx="17"/>
          </p:nvPr>
        </p:nvSpPr>
        <p:spPr>
          <a:xfrm>
            <a:off x="179512" y="4662293"/>
            <a:ext cx="3664024" cy="280211"/>
          </a:xfrm>
        </p:spPr>
        <p:txBody>
          <a:bodyPr/>
          <a:lstStyle/>
          <a:p>
            <a:r>
              <a:rPr lang="de-DE" dirty="0"/>
              <a:t>Trendmessung im Juni 2024</a:t>
            </a:r>
            <a:endParaRPr lang="de-AT" dirty="0"/>
          </a:p>
        </p:txBody>
      </p:sp>
      <p:pic>
        <p:nvPicPr>
          <p:cNvPr id="13" name="Bildplatzhalter 12">
            <a:extLst>
              <a:ext uri="{FF2B5EF4-FFF2-40B4-BE49-F238E27FC236}">
                <a16:creationId xmlns:a16="http://schemas.microsoft.com/office/drawing/2014/main" id="{C368AF89-3359-FB19-B711-6BA523726A7B}"/>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a:stretch>
            <a:fillRect/>
          </a:stretch>
        </p:blipFill>
        <p:spPr>
          <a:xfrm>
            <a:off x="906463" y="3940175"/>
            <a:ext cx="503237" cy="503238"/>
          </a:xfrm>
        </p:spPr>
      </p:pic>
      <p:pic>
        <p:nvPicPr>
          <p:cNvPr id="16" name="Bildplatzhalter 15">
            <a:extLst>
              <a:ext uri="{FF2B5EF4-FFF2-40B4-BE49-F238E27FC236}">
                <a16:creationId xmlns:a16="http://schemas.microsoft.com/office/drawing/2014/main" id="{1472058D-BA74-F220-CC5E-99566024A37D}"/>
              </a:ext>
            </a:extLst>
          </p:cNvPr>
          <p:cNvPicPr>
            <a:picLocks noGrp="1" noChangeAspect="1"/>
          </p:cNvPicPr>
          <p:nvPr>
            <p:ph type="pic" sz="quarter" idx="19"/>
          </p:nvPr>
        </p:nvPicPr>
        <p:blipFill>
          <a:blip r:embed="rId5" cstate="print">
            <a:extLst>
              <a:ext uri="{28A0092B-C50C-407E-A947-70E740481C1C}">
                <a14:useLocalDpi xmlns:a14="http://schemas.microsoft.com/office/drawing/2010/main" val="0"/>
              </a:ext>
            </a:extLst>
          </a:blip>
          <a:srcRect t="157" b="157"/>
          <a:stretch>
            <a:fillRect/>
          </a:stretch>
        </p:blipFill>
        <p:spPr>
          <a:xfrm>
            <a:off x="1554163" y="3940175"/>
            <a:ext cx="504825" cy="503238"/>
          </a:xfrm>
        </p:spPr>
      </p:pic>
      <p:sp>
        <p:nvSpPr>
          <p:cNvPr id="15" name="Textplatzhalter 14">
            <a:extLst>
              <a:ext uri="{FF2B5EF4-FFF2-40B4-BE49-F238E27FC236}">
                <a16:creationId xmlns:a16="http://schemas.microsoft.com/office/drawing/2014/main" id="{F126CAF4-6AEF-3243-A204-DC30ED0E634B}"/>
              </a:ext>
            </a:extLst>
          </p:cNvPr>
          <p:cNvSpPr>
            <a:spLocks noGrp="1"/>
          </p:cNvSpPr>
          <p:nvPr>
            <p:ph type="body" sz="quarter" idx="10"/>
          </p:nvPr>
        </p:nvSpPr>
        <p:spPr>
          <a:xfrm>
            <a:off x="179512" y="3311895"/>
            <a:ext cx="8784976" cy="429807"/>
          </a:xfrm>
        </p:spPr>
        <p:txBody>
          <a:bodyPr/>
          <a:lstStyle/>
          <a:p>
            <a:r>
              <a:rPr lang="de-AT" sz="2000" dirty="0"/>
              <a:t>Grundlagenerhebung / Meinungsinventur 2024</a:t>
            </a:r>
          </a:p>
          <a:p>
            <a:r>
              <a:rPr lang="de-AT" sz="1200" dirty="0"/>
              <a:t>Der öffentliche Dienst in den Augen der Bevölkerung</a:t>
            </a:r>
          </a:p>
        </p:txBody>
      </p:sp>
      <p:pic>
        <p:nvPicPr>
          <p:cNvPr id="2" name="Bildplatzhalter 5">
            <a:extLst>
              <a:ext uri="{FF2B5EF4-FFF2-40B4-BE49-F238E27FC236}">
                <a16:creationId xmlns:a16="http://schemas.microsoft.com/office/drawing/2014/main" id="{1C6E69C3-B49E-0E5F-CC68-548B0E299C99}"/>
              </a:ext>
            </a:extLst>
          </p:cNvPr>
          <p:cNvPicPr>
            <a:picLocks noChangeAspect="1"/>
          </p:cNvPicPr>
          <p:nvPr/>
        </p:nvPicPr>
        <p:blipFill>
          <a:blip r:embed="rId6"/>
          <a:srcRect t="3960" b="3960"/>
          <a:stretch>
            <a:fillRect/>
          </a:stretch>
        </p:blipFill>
        <p:spPr>
          <a:xfrm>
            <a:off x="7015163" y="4117975"/>
            <a:ext cx="1936750" cy="614363"/>
          </a:xfrm>
          <a:prstGeom prst="rect">
            <a:avLst/>
          </a:prstGeom>
        </p:spPr>
      </p:pic>
    </p:spTree>
    <p:extLst>
      <p:ext uri="{BB962C8B-B14F-4D97-AF65-F5344CB8AC3E}">
        <p14:creationId xmlns:p14="http://schemas.microsoft.com/office/powerpoint/2010/main" val="250642726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Bedeutung verschiedener Aspekte für die Lebensqualität </a:t>
            </a:r>
            <a:r>
              <a:rPr lang="de-DE" dirty="0"/>
              <a:t>– Trend</a:t>
            </a:r>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2:	</a:t>
            </a:r>
            <a:r>
              <a:rPr lang="de-AT" dirty="0"/>
              <a:t>"Welche der folgenden Aspekte sind Ihrer Meinung nach für die aktuelle Lebensqualität in Österreich verantwortlich? Sagen Sie mir das bitte jeweils anhand einer Skala von 1 bis 5. 1 bedeutet 'sehr stark verantwortlich',  5 bedeutet 'überhaupt nicht verantwortlich'. Dazwischen können Sie Ihr Urteil abstufen!" </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 die mit der Lebensqualität (Note 1+2) zufrieden ist</a:t>
            </a:r>
            <a:endParaRPr lang="de-DE" dirty="0"/>
          </a:p>
        </p:txBody>
      </p:sp>
      <p:pic>
        <p:nvPicPr>
          <p:cNvPr id="5" name="Grafik 4">
            <a:extLst>
              <a:ext uri="{FF2B5EF4-FFF2-40B4-BE49-F238E27FC236}">
                <a16:creationId xmlns:a16="http://schemas.microsoft.com/office/drawing/2014/main" id="{1A1C4137-7032-3B68-0E00-1994C76D6FFE}"/>
              </a:ext>
            </a:extLst>
          </p:cNvPr>
          <p:cNvPicPr>
            <a:picLocks noChangeAspect="1"/>
          </p:cNvPicPr>
          <p:nvPr/>
        </p:nvPicPr>
        <p:blipFill>
          <a:blip r:embed="rId2"/>
          <a:stretch>
            <a:fillRect/>
          </a:stretch>
        </p:blipFill>
        <p:spPr>
          <a:xfrm>
            <a:off x="415637" y="1163784"/>
            <a:ext cx="8312727" cy="3640214"/>
          </a:xfrm>
          <a:prstGeom prst="rect">
            <a:avLst/>
          </a:prstGeom>
        </p:spPr>
      </p:pic>
    </p:spTree>
    <p:extLst>
      <p:ext uri="{BB962C8B-B14F-4D97-AF65-F5344CB8AC3E}">
        <p14:creationId xmlns:p14="http://schemas.microsoft.com/office/powerpoint/2010/main" val="26614005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Bedeutung verschiedener Aspekte für die Lebensqualität</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2:	</a:t>
            </a:r>
            <a:r>
              <a:rPr lang="de-AT" dirty="0"/>
              <a:t>"Welche der folgenden Aspekte sind Ihrer Meinung nach für die aktuelle Lebensqualität in Österreich verantwortlich? Sagen Sie mir das bitte jeweils anhand einer Skala von 1 bis 5. 1 bedeutet 'sehr stark verantwortlich',  5 bedeutet 'überhaupt nicht verantwortlich'. Dazwischen können Sie Ihr Urteil abstufen!" </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 die mit der Lebensqualität (Note 1+2) zufrieden ist (71%=100%, n=733)</a:t>
            </a:r>
            <a:endParaRPr lang="de-DE" dirty="0"/>
          </a:p>
        </p:txBody>
      </p:sp>
      <p:pic>
        <p:nvPicPr>
          <p:cNvPr id="6" name="Grafik 5">
            <a:extLst>
              <a:ext uri="{FF2B5EF4-FFF2-40B4-BE49-F238E27FC236}">
                <a16:creationId xmlns:a16="http://schemas.microsoft.com/office/drawing/2014/main" id="{68C756AF-B676-B71F-DD1E-2062A195E30E}"/>
              </a:ext>
            </a:extLst>
          </p:cNvPr>
          <p:cNvPicPr>
            <a:picLocks noChangeAspect="1"/>
          </p:cNvPicPr>
          <p:nvPr/>
        </p:nvPicPr>
        <p:blipFill>
          <a:blip r:embed="rId2"/>
          <a:stretch>
            <a:fillRect/>
          </a:stretch>
        </p:blipFill>
        <p:spPr>
          <a:xfrm>
            <a:off x="415637" y="1144740"/>
            <a:ext cx="8312727" cy="3765131"/>
          </a:xfrm>
          <a:prstGeom prst="rect">
            <a:avLst/>
          </a:prstGeom>
        </p:spPr>
      </p:pic>
    </p:spTree>
    <p:extLst>
      <p:ext uri="{BB962C8B-B14F-4D97-AF65-F5344CB8AC3E}">
        <p14:creationId xmlns:p14="http://schemas.microsoft.com/office/powerpoint/2010/main" val="22526402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Management Summary – Lebensqualität in Österreich</a:t>
            </a:r>
          </a:p>
        </p:txBody>
      </p:sp>
      <p:sp>
        <p:nvSpPr>
          <p:cNvPr id="3" name="Rechteck 2">
            <a:extLst>
              <a:ext uri="{FF2B5EF4-FFF2-40B4-BE49-F238E27FC236}">
                <a16:creationId xmlns:a16="http://schemas.microsoft.com/office/drawing/2014/main" id="{B8317E4F-0ED4-CFAB-B74C-2A55C817FDCB}"/>
              </a:ext>
            </a:extLst>
          </p:cNvPr>
          <p:cNvSpPr/>
          <p:nvPr/>
        </p:nvSpPr>
        <p:spPr>
          <a:xfrm>
            <a:off x="288000" y="699542"/>
            <a:ext cx="8568000" cy="172819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a:solidFill>
                  <a:prstClr val="black"/>
                </a:solidFill>
              </a:rPr>
              <a:t>Hohe Zufriedenheit mit österreichischer Lebensqualität</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7 von 10 </a:t>
            </a:r>
            <a:r>
              <a:rPr lang="de-DE" sz="1050" dirty="0" err="1">
                <a:solidFill>
                  <a:prstClr val="black"/>
                </a:solidFill>
              </a:rPr>
              <a:t>Österreicher:innen</a:t>
            </a:r>
            <a:r>
              <a:rPr lang="de-DE" sz="1050" dirty="0">
                <a:solidFill>
                  <a:prstClr val="black"/>
                </a:solidFill>
              </a:rPr>
              <a:t> ab 16 Jahren vergeben Note 1 (32% sehr zufrieden) oder Note 2 (39%), wenn es um die Zufriedenheit mit der Lebensqualität in Österreich geht.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Überdurchschnittlich zufrieden scheinen Angehörige der höheren Bildungsschicht, </a:t>
            </a:r>
            <a:r>
              <a:rPr lang="de-DE" sz="1050" dirty="0" err="1">
                <a:solidFill>
                  <a:prstClr val="black"/>
                </a:solidFill>
              </a:rPr>
              <a:t>Beamt:innen</a:t>
            </a:r>
            <a:r>
              <a:rPr lang="de-DE" sz="1050" dirty="0">
                <a:solidFill>
                  <a:prstClr val="black"/>
                </a:solidFill>
              </a:rPr>
              <a:t>, Berufstätige und Personen, die den öffentlichen Dienst als sehr wichtig erachten, zu sein.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Im Trend zur Messung im Vorjahr hat die Zufriedenheit (</a:t>
            </a:r>
            <a:r>
              <a:rPr lang="de-DE" sz="1050" dirty="0" err="1">
                <a:solidFill>
                  <a:prstClr val="black"/>
                </a:solidFill>
              </a:rPr>
              <a:t>TopBox</a:t>
            </a:r>
            <a:r>
              <a:rPr lang="de-DE" sz="1050" dirty="0">
                <a:solidFill>
                  <a:prstClr val="black"/>
                </a:solidFill>
              </a:rPr>
              <a:t>) in Bezug auf die Lebensqualität in Österreich nach dem letztjährigen Aufschwung wieder leicht abgenommen (Note 1+2: 2023: 75%, 2024: 71%). </a:t>
            </a:r>
          </a:p>
        </p:txBody>
      </p:sp>
      <p:sp>
        <p:nvSpPr>
          <p:cNvPr id="4" name="Rechteck 3">
            <a:extLst>
              <a:ext uri="{FF2B5EF4-FFF2-40B4-BE49-F238E27FC236}">
                <a16:creationId xmlns:a16="http://schemas.microsoft.com/office/drawing/2014/main" id="{E71C1CAD-3C68-65E8-8F79-E30E957AACF1}"/>
              </a:ext>
            </a:extLst>
          </p:cNvPr>
          <p:cNvSpPr/>
          <p:nvPr/>
        </p:nvSpPr>
        <p:spPr>
          <a:xfrm>
            <a:off x="288000" y="2571750"/>
            <a:ext cx="8568000" cy="208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a:solidFill>
                  <a:prstClr val="black"/>
                </a:solidFill>
              </a:rPr>
              <a:t>Umwelt, Rechtssicherheit und Gesundheitsversorgung am wichtigsten für aktuelle Lebensqualität in Österreich</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Zu den TOP-3 Aspekten, die laut den Befragten, die mit der Lebensqualität zufrieden sind (Note 1+2), sehr stark für die aktuell hohe Lebensqualität in Österreich verantwortlich sind, zählen Natur und Umwelt (Note 1: 64%), die Rechtssicherheit (61%) und die   Gesundheitsversorgung (59%). Zudem gibt jeweils die Mehrheit dieser Gruppe an, dass das demokratische System (58%), die Sicherheit vor Kriminalität, die Berufsmöglichkeiten, die Abfallentsorgung und die lebendige Demokratie einen sehr großen Beitrag für die Lebensqualität in Österreich leisten.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Vergleichsweise weniger scheint der Einsatz der </a:t>
            </a:r>
            <a:r>
              <a:rPr lang="de-DE" sz="1050" dirty="0" err="1">
                <a:solidFill>
                  <a:prstClr val="black"/>
                </a:solidFill>
              </a:rPr>
              <a:t>Unternehmer:innen</a:t>
            </a:r>
            <a:r>
              <a:rPr lang="de-DE" sz="1050" dirty="0">
                <a:solidFill>
                  <a:prstClr val="black"/>
                </a:solidFill>
              </a:rPr>
              <a:t> und die Mitgliedschaft Österreichs in der EU zur österreichischen Lebensqualität beizutragen. Hier vergeben aber immerhin noch rund zwei Drittel derjenigen, die mit der Lebensqualität zufrieden sind, Note 1 oder 2.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Im Vergleich zur Messung im Vorjahr lassen sich tendenzielle Auf und Abs erkennen, insbesondere bei der Wissenschaft (+10 Pp.) und dem Pensionssystem (-9 Pp.). Im Trendvergleich zur Messung aus dem Frühjahr 2019 schreibt man heute der Rechtssicherheit, der Wissenschaft sowie dem demokratischen System häufiger eine starke Verantwortung für die Lebensqualität in Österreich zu.</a:t>
            </a:r>
          </a:p>
        </p:txBody>
      </p:sp>
    </p:spTree>
    <p:extLst>
      <p:ext uri="{BB962C8B-B14F-4D97-AF65-F5344CB8AC3E}">
        <p14:creationId xmlns:p14="http://schemas.microsoft.com/office/powerpoint/2010/main" val="2829523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7"/>
          </p:nvPr>
        </p:nvSpPr>
        <p:spPr>
          <a:xfrm>
            <a:off x="3563891" y="2709105"/>
            <a:ext cx="5328965" cy="1741626"/>
          </a:xfrm>
        </p:spPr>
        <p:txBody>
          <a:bodyPr/>
          <a:lstStyle/>
          <a:p>
            <a:pPr marL="171450" indent="-171450">
              <a:buFont typeface="Arial" panose="020B0604020202020204" pitchFamily="34" charset="0"/>
              <a:buChar char="•"/>
            </a:pPr>
            <a:r>
              <a:rPr lang="de-AT" dirty="0"/>
              <a:t>Spontane Assoziationen zum öffentlichen Dienst</a:t>
            </a:r>
          </a:p>
          <a:p>
            <a:pPr marL="171450" indent="-171450">
              <a:buFont typeface="Arial" panose="020B0604020202020204" pitchFamily="34" charset="0"/>
              <a:buChar char="•"/>
            </a:pPr>
            <a:r>
              <a:rPr lang="de-AT" dirty="0"/>
              <a:t>Bedeutung des öffentlichen Dienstes</a:t>
            </a:r>
          </a:p>
          <a:p>
            <a:pPr marL="171450" indent="-171450">
              <a:buFont typeface="Arial" panose="020B0604020202020204" pitchFamily="34" charset="0"/>
              <a:buChar char="•"/>
            </a:pPr>
            <a:r>
              <a:rPr lang="de-AT" dirty="0"/>
              <a:t>Eigenschaften des öffentlichen Dienstes</a:t>
            </a:r>
          </a:p>
          <a:p>
            <a:pPr marL="171450" indent="-171450">
              <a:buFont typeface="Arial" panose="020B0604020202020204" pitchFamily="34" charset="0"/>
              <a:buChar char="•"/>
            </a:pPr>
            <a:r>
              <a:rPr lang="de-AT" dirty="0"/>
              <a:t>Erfahrungen mit </a:t>
            </a:r>
            <a:r>
              <a:rPr lang="de-AT" dirty="0" err="1"/>
              <a:t>Mitarbeiter:innen</a:t>
            </a:r>
            <a:r>
              <a:rPr lang="de-AT" dirty="0"/>
              <a:t> im öffentlichen Dienst</a:t>
            </a:r>
          </a:p>
          <a:p>
            <a:pPr marL="171450" indent="-171450">
              <a:buFont typeface="Arial" panose="020B0604020202020204" pitchFamily="34" charset="0"/>
              <a:buChar char="•"/>
            </a:pPr>
            <a:r>
              <a:rPr lang="de-AT" dirty="0"/>
              <a:t>Berufswahl: Öffentlicher Dienst oder Privatwirtschaft</a:t>
            </a:r>
          </a:p>
        </p:txBody>
      </p:sp>
      <p:sp>
        <p:nvSpPr>
          <p:cNvPr id="4" name="Titel 3"/>
          <p:cNvSpPr>
            <a:spLocks noGrp="1"/>
          </p:cNvSpPr>
          <p:nvPr>
            <p:ph type="title"/>
          </p:nvPr>
        </p:nvSpPr>
        <p:spPr/>
        <p:txBody>
          <a:bodyPr/>
          <a:lstStyle/>
          <a:p>
            <a:r>
              <a:rPr lang="de-DE" dirty="0"/>
              <a:t>Forschungsdimension 2</a:t>
            </a:r>
            <a:br>
              <a:rPr lang="de-DE" dirty="0"/>
            </a:br>
            <a:r>
              <a:rPr lang="de-DE" b="1" dirty="0"/>
              <a:t>Öffentlicher Dienst:  Image</a:t>
            </a:r>
          </a:p>
        </p:txBody>
      </p:sp>
      <p:pic>
        <p:nvPicPr>
          <p:cNvPr id="6" name="Bildplatzhalter 2">
            <a:extLst>
              <a:ext uri="{FF2B5EF4-FFF2-40B4-BE49-F238E27FC236}">
                <a16:creationId xmlns:a16="http://schemas.microsoft.com/office/drawing/2014/main" id="{95E860EE-B465-AA3C-937C-3808F01579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6" y="2706772"/>
            <a:ext cx="2133093" cy="1422062"/>
          </a:xfrm>
          <a:prstGeom prst="rect">
            <a:avLst/>
          </a:prstGeom>
        </p:spPr>
      </p:pic>
    </p:spTree>
    <p:extLst>
      <p:ext uri="{BB962C8B-B14F-4D97-AF65-F5344CB8AC3E}">
        <p14:creationId xmlns:p14="http://schemas.microsoft.com/office/powerpoint/2010/main" val="2621183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Spontane Assoziationen zum öffentlichen Dienst</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4:	</a:t>
            </a:r>
            <a:r>
              <a:rPr lang="de-AT" dirty="0"/>
              <a:t>"Bitte denken Sie nun an den Begriff 'öffentlicher Dienst'. Wenn Sie nun an den öffentlichen Dienst denken, was fällt Ihnen spontan dazu ein? Bitte sagen Sie mir ein paar Stichwörter!" </a:t>
            </a:r>
            <a:r>
              <a:rPr lang="de-AT" i="1" dirty="0"/>
              <a:t>(offene Fragestellung)</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67377571-941B-0AF9-41E1-53032E54ED54}"/>
              </a:ext>
            </a:extLst>
          </p:cNvPr>
          <p:cNvPicPr>
            <a:picLocks noChangeAspect="1"/>
          </p:cNvPicPr>
          <p:nvPr/>
        </p:nvPicPr>
        <p:blipFill>
          <a:blip r:embed="rId2"/>
          <a:stretch>
            <a:fillRect/>
          </a:stretch>
        </p:blipFill>
        <p:spPr>
          <a:xfrm>
            <a:off x="775894" y="953156"/>
            <a:ext cx="6432804" cy="3990499"/>
          </a:xfrm>
          <a:prstGeom prst="rect">
            <a:avLst/>
          </a:prstGeom>
        </p:spPr>
      </p:pic>
    </p:spTree>
    <p:extLst>
      <p:ext uri="{BB962C8B-B14F-4D97-AF65-F5344CB8AC3E}">
        <p14:creationId xmlns:p14="http://schemas.microsoft.com/office/powerpoint/2010/main" val="291161800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Spontane Assoziationen zum öffentlichen Dienst </a:t>
            </a:r>
            <a:r>
              <a:rPr lang="de-DE" dirty="0"/>
              <a:t>– Trend</a:t>
            </a:r>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4:	</a:t>
            </a:r>
            <a:r>
              <a:rPr lang="de-AT" dirty="0"/>
              <a:t>"Bitte denken Sie nun an den Begriff 'öffentlicher Dienst'. Wenn Sie nun an den öffentlichen Dienst denken, was fällt Ihnen spontan dazu ein? Bitte sagen Sie mir ein paar Stichwörter!" </a:t>
            </a:r>
            <a:r>
              <a:rPr lang="de-AT" i="1" dirty="0"/>
              <a:t>(offene Fragestellung)</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7" name="Grafik 6">
            <a:extLst>
              <a:ext uri="{FF2B5EF4-FFF2-40B4-BE49-F238E27FC236}">
                <a16:creationId xmlns:a16="http://schemas.microsoft.com/office/drawing/2014/main" id="{6AEDF0B8-26D4-A10F-4B5E-DDFA37138222}"/>
              </a:ext>
            </a:extLst>
          </p:cNvPr>
          <p:cNvPicPr>
            <a:picLocks noChangeAspect="1"/>
          </p:cNvPicPr>
          <p:nvPr/>
        </p:nvPicPr>
        <p:blipFill>
          <a:blip r:embed="rId2"/>
          <a:stretch>
            <a:fillRect/>
          </a:stretch>
        </p:blipFill>
        <p:spPr>
          <a:xfrm>
            <a:off x="755576" y="957434"/>
            <a:ext cx="6923913" cy="3976878"/>
          </a:xfrm>
          <a:prstGeom prst="rect">
            <a:avLst/>
          </a:prstGeom>
        </p:spPr>
      </p:pic>
    </p:spTree>
    <p:extLst>
      <p:ext uri="{BB962C8B-B14F-4D97-AF65-F5344CB8AC3E}">
        <p14:creationId xmlns:p14="http://schemas.microsoft.com/office/powerpoint/2010/main" val="41120298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Spontane Assoziationen zum öffentlichen Dienst</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4:	</a:t>
            </a:r>
            <a:r>
              <a:rPr lang="de-AT" dirty="0"/>
              <a:t>"Bitte denken Sie nun an den Begriff 'öffentlicher Dienst'. Wenn Sie nun an den öffentlichen Dienst denken, was fällt Ihnen spontan dazu ein? Bitte sagen Sie mir ein paar Stichwörter!" </a:t>
            </a:r>
            <a:r>
              <a:rPr lang="de-AT" i="1" dirty="0"/>
              <a:t>(offene Fragestellung)</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sp>
        <p:nvSpPr>
          <p:cNvPr id="7" name="Textfeld 6">
            <a:extLst>
              <a:ext uri="{FF2B5EF4-FFF2-40B4-BE49-F238E27FC236}">
                <a16:creationId xmlns:a16="http://schemas.microsoft.com/office/drawing/2014/main" id="{0B6D6371-9BC6-61A7-8670-6E5F0BC5F220}"/>
              </a:ext>
            </a:extLst>
          </p:cNvPr>
          <p:cNvSpPr txBox="1"/>
          <p:nvPr/>
        </p:nvSpPr>
        <p:spPr>
          <a:xfrm>
            <a:off x="7114277" y="4742136"/>
            <a:ext cx="2029723" cy="184666"/>
          </a:xfrm>
          <a:prstGeom prst="rect">
            <a:avLst/>
          </a:prstGeom>
          <a:noFill/>
        </p:spPr>
        <p:txBody>
          <a:bodyPr wrap="none" rtlCol="0">
            <a:spAutoFit/>
          </a:bodyPr>
          <a:lstStyle/>
          <a:p>
            <a:r>
              <a:rPr lang="de-DE" sz="600" dirty="0"/>
              <a:t>*) Richtwerte, da die Zahl der Befragten unter 80 liegt!</a:t>
            </a:r>
            <a:endParaRPr lang="de-AT" sz="600" dirty="0"/>
          </a:p>
        </p:txBody>
      </p:sp>
      <p:pic>
        <p:nvPicPr>
          <p:cNvPr id="6" name="Grafik 5">
            <a:extLst>
              <a:ext uri="{FF2B5EF4-FFF2-40B4-BE49-F238E27FC236}">
                <a16:creationId xmlns:a16="http://schemas.microsoft.com/office/drawing/2014/main" id="{CDCA12A2-BDD7-F541-85F4-5E9C97BBE44C}"/>
              </a:ext>
            </a:extLst>
          </p:cNvPr>
          <p:cNvPicPr>
            <a:picLocks noChangeAspect="1"/>
          </p:cNvPicPr>
          <p:nvPr/>
        </p:nvPicPr>
        <p:blipFill>
          <a:blip r:embed="rId2"/>
          <a:stretch>
            <a:fillRect/>
          </a:stretch>
        </p:blipFill>
        <p:spPr>
          <a:xfrm>
            <a:off x="775895" y="959929"/>
            <a:ext cx="6943344" cy="3976878"/>
          </a:xfrm>
          <a:prstGeom prst="rect">
            <a:avLst/>
          </a:prstGeom>
        </p:spPr>
      </p:pic>
    </p:spTree>
    <p:extLst>
      <p:ext uri="{BB962C8B-B14F-4D97-AF65-F5344CB8AC3E}">
        <p14:creationId xmlns:p14="http://schemas.microsoft.com/office/powerpoint/2010/main" val="9761848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Bedeutung des öffentlichen Dienstes</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5:	</a:t>
            </a:r>
            <a:r>
              <a:rPr lang="de-AT" dirty="0"/>
              <a:t>"Wie wichtig ist Ihrer Meinung nach der öffentliche Dienst, also z.B. Gesundheitsberufe, Sachverständige, Polizisten, Lehrer usw. für die Lebensqualität in Österreich? Bitte sagen Sie mir dies anhand einer Skala von 1 bis 5. 1 bedeutet 'sehr wichtig', 5 bedeutet 'überhaupt nicht wichtig'."</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FCFFA48A-7F4E-A7EB-C7CD-D679C332208E}"/>
              </a:ext>
            </a:extLst>
          </p:cNvPr>
          <p:cNvPicPr>
            <a:picLocks noChangeAspect="1"/>
          </p:cNvPicPr>
          <p:nvPr/>
        </p:nvPicPr>
        <p:blipFill>
          <a:blip r:embed="rId2"/>
          <a:stretch>
            <a:fillRect/>
          </a:stretch>
        </p:blipFill>
        <p:spPr>
          <a:xfrm>
            <a:off x="415637" y="1221130"/>
            <a:ext cx="8312727" cy="3222828"/>
          </a:xfrm>
          <a:prstGeom prst="rect">
            <a:avLst/>
          </a:prstGeom>
        </p:spPr>
      </p:pic>
    </p:spTree>
    <p:extLst>
      <p:ext uri="{BB962C8B-B14F-4D97-AF65-F5344CB8AC3E}">
        <p14:creationId xmlns:p14="http://schemas.microsoft.com/office/powerpoint/2010/main" val="36609467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Bedeutung des öffentlichen Dienstes – Trend</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5:	</a:t>
            </a:r>
            <a:r>
              <a:rPr lang="de-AT" dirty="0"/>
              <a:t>"Wie wichtig ist Ihrer Meinung nach der öffentliche Dienst, also z.B. Gesundheitsberufe, Sachverständige, Polizisten, Lehrer usw. für die Lebensqualität in Österreich? Bitte sagen Sie mir dies anhand einer Skala von 1 bis 5. 1 bedeutet 'sehr wichtig', 5 bedeutet 'überhaupt nicht wichtig'."</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69725BAD-7C51-FCAF-73BA-9CCB333C3B1C}"/>
              </a:ext>
            </a:extLst>
          </p:cNvPr>
          <p:cNvPicPr>
            <a:picLocks noChangeAspect="1"/>
          </p:cNvPicPr>
          <p:nvPr/>
        </p:nvPicPr>
        <p:blipFill>
          <a:blip r:embed="rId2"/>
          <a:stretch>
            <a:fillRect/>
          </a:stretch>
        </p:blipFill>
        <p:spPr>
          <a:xfrm>
            <a:off x="415637" y="1267981"/>
            <a:ext cx="8312727" cy="2959953"/>
          </a:xfrm>
          <a:prstGeom prst="rect">
            <a:avLst/>
          </a:prstGeom>
        </p:spPr>
      </p:pic>
    </p:spTree>
    <p:extLst>
      <p:ext uri="{BB962C8B-B14F-4D97-AF65-F5344CB8AC3E}">
        <p14:creationId xmlns:p14="http://schemas.microsoft.com/office/powerpoint/2010/main" val="15826998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Bedeutung des öffentlichen Dienstes – Trend</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5:	</a:t>
            </a:r>
            <a:r>
              <a:rPr lang="de-AT" dirty="0"/>
              <a:t>"Wie wichtig ist Ihrer Meinung nach der öffentliche Dienst, also z.B. Gesundheitsberufe, Sachverständige, Polizisten, Lehrer usw. für die Lebensqualität in Österreich? Bitte sagen Sie mir dies anhand einer Skala von 1 bis 5. 1 bedeutet 'sehr wichtig', 5 bedeutet 'überhaupt nicht wichtig'."</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B826FE2B-8CBB-4067-17A8-1DAE3F523750}"/>
              </a:ext>
            </a:extLst>
          </p:cNvPr>
          <p:cNvPicPr>
            <a:picLocks noChangeAspect="1"/>
          </p:cNvPicPr>
          <p:nvPr/>
        </p:nvPicPr>
        <p:blipFill>
          <a:blip r:embed="rId2"/>
          <a:stretch>
            <a:fillRect/>
          </a:stretch>
        </p:blipFill>
        <p:spPr>
          <a:xfrm>
            <a:off x="415637" y="1087604"/>
            <a:ext cx="8312727" cy="3685024"/>
          </a:xfrm>
          <a:prstGeom prst="rect">
            <a:avLst/>
          </a:prstGeom>
        </p:spPr>
      </p:pic>
    </p:spTree>
    <p:extLst>
      <p:ext uri="{BB962C8B-B14F-4D97-AF65-F5344CB8AC3E}">
        <p14:creationId xmlns:p14="http://schemas.microsoft.com/office/powerpoint/2010/main" val="12548601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Forschungsdesign</a:t>
            </a:r>
            <a:endParaRPr lang="de-DE" sz="1400" noProof="0" dirty="0"/>
          </a:p>
        </p:txBody>
      </p:sp>
      <p:graphicFrame>
        <p:nvGraphicFramePr>
          <p:cNvPr id="4" name="Tabelle 3"/>
          <p:cNvGraphicFramePr>
            <a:graphicFrameLocks noGrp="1"/>
          </p:cNvGraphicFramePr>
          <p:nvPr>
            <p:extLst>
              <p:ext uri="{D42A27DB-BD31-4B8C-83A1-F6EECF244321}">
                <p14:modId xmlns:p14="http://schemas.microsoft.com/office/powerpoint/2010/main" val="3580303980"/>
              </p:ext>
            </p:extLst>
          </p:nvPr>
        </p:nvGraphicFramePr>
        <p:xfrm>
          <a:off x="290154" y="843559"/>
          <a:ext cx="8583971" cy="3813017"/>
        </p:xfrm>
        <a:graphic>
          <a:graphicData uri="http://schemas.openxmlformats.org/drawingml/2006/table">
            <a:tbl>
              <a:tblPr firstRow="1" bandRow="1">
                <a:tableStyleId>{2D5ABB26-0587-4C30-8999-92F81FD0307C}</a:tableStyleId>
              </a:tblPr>
              <a:tblGrid>
                <a:gridCol w="2034172">
                  <a:extLst>
                    <a:ext uri="{9D8B030D-6E8A-4147-A177-3AD203B41FA5}">
                      <a16:colId xmlns:a16="http://schemas.microsoft.com/office/drawing/2014/main" val="20000"/>
                    </a:ext>
                  </a:extLst>
                </a:gridCol>
                <a:gridCol w="6549799">
                  <a:extLst>
                    <a:ext uri="{9D8B030D-6E8A-4147-A177-3AD203B41FA5}">
                      <a16:colId xmlns:a16="http://schemas.microsoft.com/office/drawing/2014/main" val="20001"/>
                    </a:ext>
                  </a:extLst>
                </a:gridCol>
              </a:tblGrid>
              <a:tr h="552281">
                <a:tc>
                  <a:txBody>
                    <a:bodyPr/>
                    <a:lstStyle/>
                    <a:p>
                      <a:pPr marL="0" indent="628650" algn="l">
                        <a:spcBef>
                          <a:spcPts val="0"/>
                        </a:spcBef>
                      </a:pPr>
                      <a:r>
                        <a:rPr lang="de-DE" sz="1050" b="0" i="0" dirty="0" err="1">
                          <a:solidFill>
                            <a:schemeClr val="tx1">
                              <a:lumMod val="65000"/>
                              <a:lumOff val="35000"/>
                            </a:schemeClr>
                          </a:solidFill>
                          <a:latin typeface="Arial"/>
                          <a:cs typeface="Arial"/>
                        </a:rPr>
                        <a:t>Auftraggeber:in</a:t>
                      </a:r>
                      <a:endParaRPr lang="de-DE" sz="1050" b="0" i="0" dirty="0">
                        <a:solidFill>
                          <a:schemeClr val="tx1">
                            <a:lumMod val="65000"/>
                            <a:lumOff val="35000"/>
                          </a:schemeClr>
                        </a:solidFill>
                        <a:latin typeface="Arial"/>
                        <a:cs typeface="Arial"/>
                      </a:endParaRPr>
                    </a:p>
                  </a:txBody>
                  <a:tcPr marL="81148" marR="81148" marT="35100" marB="35100" anchor="ctr">
                    <a:lnL w="12700"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63638" marR="0" indent="0" algn="just" defTabSz="872514" rtl="0" eaLnBrk="1" fontAlgn="auto" latinLnBrk="0" hangingPunct="1">
                        <a:lnSpc>
                          <a:spcPct val="100000"/>
                        </a:lnSpc>
                        <a:spcBef>
                          <a:spcPts val="0"/>
                        </a:spcBef>
                        <a:spcAft>
                          <a:spcPts val="0"/>
                        </a:spcAft>
                        <a:buClrTx/>
                        <a:buSzTx/>
                        <a:buFontTx/>
                        <a:buNone/>
                        <a:tabLst/>
                        <a:defRPr/>
                      </a:pPr>
                      <a:r>
                        <a:rPr lang="de-AT" sz="1050" noProof="0" dirty="0">
                          <a:solidFill>
                            <a:schemeClr val="tx1">
                              <a:lumMod val="65000"/>
                              <a:lumOff val="35000"/>
                            </a:schemeClr>
                          </a:solidFill>
                          <a:latin typeface="Arial" panose="020B0604020202020204" pitchFamily="34" charset="0"/>
                          <a:cs typeface="Arial" panose="020B0604020202020204" pitchFamily="34" charset="0"/>
                        </a:rPr>
                        <a:t> Gewerkschaft Öffentlicher Dienst</a:t>
                      </a:r>
                    </a:p>
                  </a:txBody>
                  <a:tcPr marL="91431" marR="91431" marT="34259" marB="34259" anchor="ctr" horzOverflow="overflow">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93616">
                <a:tc>
                  <a:txBody>
                    <a:bodyPr/>
                    <a:lstStyle/>
                    <a:p>
                      <a:pPr marL="0" indent="628650" algn="l">
                        <a:spcBef>
                          <a:spcPts val="0"/>
                        </a:spcBef>
                      </a:pPr>
                      <a:r>
                        <a:rPr lang="de-DE" sz="1050" b="0" i="0" dirty="0">
                          <a:solidFill>
                            <a:schemeClr val="tx1">
                              <a:lumMod val="65000"/>
                              <a:lumOff val="35000"/>
                            </a:schemeClr>
                          </a:solidFill>
                          <a:latin typeface="Arial"/>
                          <a:cs typeface="Arial"/>
                        </a:rPr>
                        <a:t>Forschungsziel</a:t>
                      </a:r>
                    </a:p>
                  </a:txBody>
                  <a:tcPr marL="81148" marR="81148" marT="35100" marB="35100" anchor="ctr">
                    <a:lnL w="12700"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de-AT" sz="1050" noProof="0" dirty="0">
                          <a:solidFill>
                            <a:schemeClr val="tx1">
                              <a:lumMod val="65000"/>
                              <a:lumOff val="35000"/>
                            </a:schemeClr>
                          </a:solidFill>
                          <a:latin typeface="Arial" panose="020B0604020202020204" pitchFamily="34" charset="0"/>
                          <a:cs typeface="Arial" panose="020B0604020202020204" pitchFamily="34" charset="0"/>
                        </a:rPr>
                        <a:t>Ziel dieser empirischen Untersuchung </a:t>
                      </a:r>
                      <a:r>
                        <a:rPr lang="de-AT" sz="1050" kern="1200" noProof="0" dirty="0">
                          <a:solidFill>
                            <a:schemeClr val="tx1">
                              <a:lumMod val="65000"/>
                              <a:lumOff val="35000"/>
                            </a:schemeClr>
                          </a:solidFill>
                          <a:latin typeface="Arial" panose="020B0604020202020204" pitchFamily="34" charset="0"/>
                          <a:ea typeface="+mn-ea"/>
                          <a:cs typeface="Arial" panose="020B0604020202020204" pitchFamily="34" charset="0"/>
                        </a:rPr>
                        <a:t>war es, das Meinungs- und Stimmungsbild in der österreichischen Bevölkerung rund um den öffentlichen Dienst im Trend zu erheben.</a:t>
                      </a:r>
                    </a:p>
                    <a:p>
                      <a:pPr algn="just"/>
                      <a:endParaRPr lang="de-AT" sz="500" i="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p>
                      <a:pPr algn="just"/>
                      <a:r>
                        <a:rPr lang="de-AT" sz="1050" i="0" kern="1200" noProof="0" dirty="0">
                          <a:solidFill>
                            <a:schemeClr val="tx1">
                              <a:lumMod val="65000"/>
                              <a:lumOff val="35000"/>
                            </a:schemeClr>
                          </a:solidFill>
                          <a:latin typeface="Arial" panose="020B0604020202020204" pitchFamily="34" charset="0"/>
                          <a:ea typeface="+mn-ea"/>
                          <a:cs typeface="Arial" panose="020B0604020202020204" pitchFamily="34" charset="0"/>
                        </a:rPr>
                        <a:t>Es handelt sich hierbei um eine Längsschnittanalyse. Ergebnisse gleicher Fragestellungen werden in diesem Bericht im Trend zu 2019-2023 ausgewiesen. Es handelt sich um die 6. Messung seit 2019.</a:t>
                      </a:r>
                    </a:p>
                  </a:txBody>
                  <a:tcPr marL="91431" marR="91431" marT="34259" marB="34259" anchor="ctr" horzOverflow="overflow">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4219">
                <a:tc>
                  <a:txBody>
                    <a:bodyPr/>
                    <a:lstStyle/>
                    <a:p>
                      <a:pPr marL="0" marR="0" lvl="0" indent="628650" algn="l" defTabSz="914400" rtl="0" eaLnBrk="1" fontAlgn="base" latinLnBrk="0" hangingPunct="1">
                        <a:lnSpc>
                          <a:spcPct val="100000"/>
                        </a:lnSpc>
                        <a:spcBef>
                          <a:spcPts val="0"/>
                        </a:spcBef>
                        <a:spcAft>
                          <a:spcPct val="0"/>
                        </a:spcAft>
                        <a:buClrTx/>
                        <a:buSzTx/>
                        <a:buFontTx/>
                        <a:buNone/>
                        <a:tabLst/>
                      </a:pPr>
                      <a:r>
                        <a:rPr kumimoji="0" lang="de-AT" sz="1050" b="0" i="0" u="none" strike="noStrike" cap="none" normalizeH="0" baseline="0" noProof="0" dirty="0">
                          <a:ln>
                            <a:noFill/>
                          </a:ln>
                          <a:solidFill>
                            <a:schemeClr val="tx1">
                              <a:lumMod val="65000"/>
                              <a:lumOff val="35000"/>
                            </a:schemeClr>
                          </a:solidFill>
                          <a:effectLst/>
                          <a:latin typeface="Arial" charset="0"/>
                        </a:rPr>
                        <a:t>Methode</a:t>
                      </a:r>
                    </a:p>
                  </a:txBody>
                  <a:tcPr marL="91431" marR="91431" marT="34259" marB="34259" anchor="ctr" horzOverflow="overflow">
                    <a:lnL w="12700"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871538" rtl="0" eaLnBrk="1" fontAlgn="base" latinLnBrk="0" hangingPunct="1">
                        <a:lnSpc>
                          <a:spcPct val="100000"/>
                        </a:lnSpc>
                        <a:spcBef>
                          <a:spcPts val="0"/>
                        </a:spcBef>
                        <a:spcAft>
                          <a:spcPct val="0"/>
                        </a:spcAft>
                        <a:buClrTx/>
                        <a:buSzTx/>
                        <a:buFontTx/>
                        <a:buNone/>
                        <a:tabLst/>
                        <a:defRPr/>
                      </a:pPr>
                      <a:r>
                        <a:rPr lang="de-AT" sz="1050" noProof="0" dirty="0">
                          <a:solidFill>
                            <a:schemeClr val="tx1">
                              <a:lumMod val="65000"/>
                              <a:lumOff val="35000"/>
                            </a:schemeClr>
                          </a:solidFill>
                          <a:latin typeface="Arial" panose="020B0604020202020204" pitchFamily="34" charset="0"/>
                          <a:cs typeface="Arial" panose="020B0604020202020204" pitchFamily="34" charset="0"/>
                        </a:rPr>
                        <a:t>Persönliche Interviews</a:t>
                      </a:r>
                      <a:r>
                        <a:rPr lang="de-AT" sz="1050" baseline="0" noProof="0" dirty="0">
                          <a:solidFill>
                            <a:schemeClr val="tx1">
                              <a:lumMod val="65000"/>
                              <a:lumOff val="35000"/>
                            </a:schemeClr>
                          </a:solidFill>
                          <a:latin typeface="Arial" panose="020B0604020202020204" pitchFamily="34" charset="0"/>
                          <a:cs typeface="Arial" panose="020B0604020202020204" pitchFamily="34" charset="0"/>
                        </a:rPr>
                        <a:t> (</a:t>
                      </a:r>
                      <a:r>
                        <a:rPr lang="de-AT" sz="1050" b="1" baseline="0" noProof="0" dirty="0">
                          <a:solidFill>
                            <a:schemeClr val="tx1">
                              <a:lumMod val="65000"/>
                              <a:lumOff val="35000"/>
                            </a:schemeClr>
                          </a:solidFill>
                          <a:latin typeface="Arial" panose="020B0604020202020204" pitchFamily="34" charset="0"/>
                          <a:cs typeface="Arial" panose="020B0604020202020204" pitchFamily="34" charset="0"/>
                        </a:rPr>
                        <a:t>face-</a:t>
                      </a:r>
                      <a:r>
                        <a:rPr lang="de-AT" sz="1050" b="1" baseline="0" noProof="0" dirty="0" err="1">
                          <a:solidFill>
                            <a:schemeClr val="tx1">
                              <a:lumMod val="65000"/>
                              <a:lumOff val="35000"/>
                            </a:schemeClr>
                          </a:solidFill>
                          <a:latin typeface="Arial" panose="020B0604020202020204" pitchFamily="34" charset="0"/>
                          <a:cs typeface="Arial" panose="020B0604020202020204" pitchFamily="34" charset="0"/>
                        </a:rPr>
                        <a:t>to</a:t>
                      </a:r>
                      <a:r>
                        <a:rPr lang="de-AT" sz="1050" b="1" baseline="0" noProof="0" dirty="0">
                          <a:solidFill>
                            <a:schemeClr val="tx1">
                              <a:lumMod val="65000"/>
                              <a:lumOff val="35000"/>
                            </a:schemeClr>
                          </a:solidFill>
                          <a:latin typeface="Arial" panose="020B0604020202020204" pitchFamily="34" charset="0"/>
                          <a:cs typeface="Arial" panose="020B0604020202020204" pitchFamily="34" charset="0"/>
                        </a:rPr>
                        <a:t>-face</a:t>
                      </a:r>
                      <a:r>
                        <a:rPr lang="de-AT" sz="1050" baseline="0" noProof="0" dirty="0">
                          <a:solidFill>
                            <a:schemeClr val="tx1">
                              <a:lumMod val="65000"/>
                              <a:lumOff val="35000"/>
                            </a:schemeClr>
                          </a:solidFill>
                          <a:latin typeface="Arial" panose="020B0604020202020204" pitchFamily="34" charset="0"/>
                          <a:cs typeface="Arial" panose="020B0604020202020204" pitchFamily="34" charset="0"/>
                        </a:rPr>
                        <a:t>),</a:t>
                      </a:r>
                      <a:r>
                        <a:rPr lang="de-AT" sz="1050" noProof="0" dirty="0">
                          <a:solidFill>
                            <a:schemeClr val="tx1">
                              <a:lumMod val="65000"/>
                              <a:lumOff val="35000"/>
                            </a:schemeClr>
                          </a:solidFill>
                          <a:latin typeface="Arial" panose="020B0604020202020204" pitchFamily="34" charset="0"/>
                          <a:cs typeface="Arial" panose="020B0604020202020204" pitchFamily="34" charset="0"/>
                        </a:rPr>
                        <a:t> Mehr-Themen-Umfrage (</a:t>
                      </a:r>
                      <a:r>
                        <a:rPr lang="de-AT" sz="1050" b="1" noProof="0" dirty="0">
                          <a:solidFill>
                            <a:schemeClr val="tx1">
                              <a:lumMod val="65000"/>
                              <a:lumOff val="35000"/>
                            </a:schemeClr>
                          </a:solidFill>
                          <a:latin typeface="Arial" panose="020B0604020202020204" pitchFamily="34" charset="0"/>
                          <a:cs typeface="Arial" panose="020B0604020202020204" pitchFamily="34" charset="0"/>
                        </a:rPr>
                        <a:t>MTU/Omnibus</a:t>
                      </a:r>
                      <a:r>
                        <a:rPr lang="de-AT" sz="1050" noProof="0" dirty="0">
                          <a:solidFill>
                            <a:schemeClr val="tx1">
                              <a:lumMod val="65000"/>
                              <a:lumOff val="35000"/>
                            </a:schemeClr>
                          </a:solidFill>
                          <a:latin typeface="Arial" panose="020B0604020202020204" pitchFamily="34" charset="0"/>
                          <a:cs typeface="Arial" panose="020B0604020202020204" pitchFamily="34" charset="0"/>
                        </a:rPr>
                        <a:t>)</a:t>
                      </a:r>
                    </a:p>
                  </a:txBody>
                  <a:tcPr marL="89991" marR="89991" marT="35100" marB="35069" anchor="ctr" horzOverflow="overflow">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28206">
                <a:tc>
                  <a:txBody>
                    <a:bodyPr/>
                    <a:lstStyle/>
                    <a:p>
                      <a:pPr marL="0" marR="0" lvl="0" indent="628650" algn="l" defTabSz="871538" rtl="0" eaLnBrk="1" fontAlgn="base" latinLnBrk="0" hangingPunct="1">
                        <a:lnSpc>
                          <a:spcPct val="100000"/>
                        </a:lnSpc>
                        <a:spcBef>
                          <a:spcPts val="0"/>
                        </a:spcBef>
                        <a:spcAft>
                          <a:spcPct val="0"/>
                        </a:spcAft>
                        <a:buClrTx/>
                        <a:buSzTx/>
                        <a:buFontTx/>
                        <a:buNone/>
                        <a:tabLst/>
                      </a:pPr>
                      <a:r>
                        <a:rPr kumimoji="0" lang="de-AT" sz="1050" b="0" i="0" u="none" strike="noStrike" cap="none" normalizeH="0" baseline="0" noProof="0" dirty="0">
                          <a:ln>
                            <a:noFill/>
                          </a:ln>
                          <a:solidFill>
                            <a:schemeClr val="tx1">
                              <a:lumMod val="65000"/>
                              <a:lumOff val="35000"/>
                            </a:schemeClr>
                          </a:solidFill>
                          <a:effectLst/>
                          <a:latin typeface="Arial" charset="0"/>
                        </a:rPr>
                        <a:t>Sample</a:t>
                      </a:r>
                    </a:p>
                  </a:txBody>
                  <a:tcPr marL="91431" marR="91431" marT="34259" marB="34259" anchor="ctr" horzOverflow="overflow">
                    <a:lnL w="12700"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871538" rtl="0" eaLnBrk="0" fontAlgn="base" latinLnBrk="0" hangingPunct="0">
                        <a:lnSpc>
                          <a:spcPct val="100000"/>
                        </a:lnSpc>
                        <a:spcBef>
                          <a:spcPts val="0"/>
                        </a:spcBef>
                        <a:spcAft>
                          <a:spcPct val="0"/>
                        </a:spcAft>
                        <a:buClrTx/>
                        <a:buSzTx/>
                        <a:buFontTx/>
                        <a:buNone/>
                        <a:tabLst>
                          <a:tab pos="538163" algn="l"/>
                          <a:tab pos="1885950" algn="l"/>
                          <a:tab pos="3495675" algn="l"/>
                          <a:tab pos="5114925" algn="l"/>
                        </a:tabLst>
                      </a:pPr>
                      <a:r>
                        <a:rPr kumimoji="0" lang="de-DE" sz="1050" b="1" i="0" u="none" strike="noStrike" cap="none" normalizeH="0" baseline="0" noProof="0" dirty="0">
                          <a:ln>
                            <a:noFill/>
                          </a:ln>
                          <a:solidFill>
                            <a:schemeClr val="tx1">
                              <a:lumMod val="65000"/>
                              <a:lumOff val="35000"/>
                            </a:schemeClr>
                          </a:solidFill>
                          <a:effectLst/>
                          <a:latin typeface="Arial" panose="020B0604020202020204" pitchFamily="34" charset="0"/>
                          <a:cs typeface="Arial" panose="020B0604020202020204" pitchFamily="34" charset="0"/>
                        </a:rPr>
                        <a:t>n=1.029</a:t>
                      </a:r>
                      <a:r>
                        <a:rPr kumimoji="0" lang="de-DE" sz="1050" b="0" i="0" u="none" strike="noStrike" cap="none" normalizeH="0" baseline="0" noProof="0" dirty="0">
                          <a:ln>
                            <a:noFill/>
                          </a:ln>
                          <a:solidFill>
                            <a:schemeClr val="tx1">
                              <a:lumMod val="65000"/>
                              <a:lumOff val="35000"/>
                            </a:schemeClr>
                          </a:solidFill>
                          <a:effectLst/>
                          <a:latin typeface="Arial" panose="020B0604020202020204" pitchFamily="34" charset="0"/>
                          <a:cs typeface="Arial" panose="020B0604020202020204" pitchFamily="34" charset="0"/>
                        </a:rPr>
                        <a:t>; repräsentativ für die österreichische Bevölkerung ab 16 Jahren, </a:t>
                      </a:r>
                      <a:r>
                        <a:rPr kumimoji="0" lang="de-DE" sz="1050" b="0" i="0" u="none" strike="noStrike" cap="none" normalizeH="0" baseline="0" noProof="0" dirty="0" err="1">
                          <a:ln>
                            <a:noFill/>
                          </a:ln>
                          <a:solidFill>
                            <a:schemeClr val="tx1">
                              <a:lumMod val="65000"/>
                              <a:lumOff val="35000"/>
                            </a:schemeClr>
                          </a:solidFill>
                          <a:effectLst/>
                          <a:latin typeface="Arial" panose="020B0604020202020204" pitchFamily="34" charset="0"/>
                          <a:cs typeface="Arial" panose="020B0604020202020204" pitchFamily="34" charset="0"/>
                        </a:rPr>
                        <a:t>Quotaauswahl</a:t>
                      </a:r>
                      <a:r>
                        <a:rPr kumimoji="0" lang="de-DE" sz="1050" b="0" i="0" u="none" strike="noStrike" cap="none" normalizeH="0" baseline="0" noProof="0" dirty="0">
                          <a:ln>
                            <a:noFill/>
                          </a:ln>
                          <a:solidFill>
                            <a:schemeClr val="tx1">
                              <a:lumMod val="65000"/>
                              <a:lumOff val="35000"/>
                            </a:schemeClr>
                          </a:solidFill>
                          <a:effectLst/>
                          <a:latin typeface="Arial" panose="020B0604020202020204" pitchFamily="34" charset="0"/>
                          <a:cs typeface="Arial" panose="020B0604020202020204" pitchFamily="34" charset="0"/>
                        </a:rPr>
                        <a:t>, Quoten wurden auf Alter, Geschlecht und Regionen gesetzt.</a:t>
                      </a:r>
                    </a:p>
                    <a:p>
                      <a:pPr marL="0" marR="0" lvl="0" indent="0" algn="just" defTabSz="871538" rtl="0" eaLnBrk="0" fontAlgn="base" latinLnBrk="0" hangingPunct="0">
                        <a:lnSpc>
                          <a:spcPct val="100000"/>
                        </a:lnSpc>
                        <a:spcBef>
                          <a:spcPts val="0"/>
                        </a:spcBef>
                        <a:spcAft>
                          <a:spcPct val="0"/>
                        </a:spcAft>
                        <a:buClrTx/>
                        <a:buSzTx/>
                        <a:buFontTx/>
                        <a:buNone/>
                        <a:tabLst>
                          <a:tab pos="538163" algn="l"/>
                          <a:tab pos="1885950" algn="l"/>
                          <a:tab pos="3495675" algn="l"/>
                          <a:tab pos="5114925" algn="l"/>
                        </a:tabLst>
                        <a:defRPr/>
                      </a:pPr>
                      <a:endParaRPr lang="de-DE" sz="500" dirty="0">
                        <a:solidFill>
                          <a:schemeClr val="tx1">
                            <a:lumMod val="65000"/>
                            <a:lumOff val="35000"/>
                          </a:schemeClr>
                        </a:solidFill>
                        <a:latin typeface="Arial" panose="020B0604020202020204" pitchFamily="34" charset="0"/>
                        <a:cs typeface="Arial" panose="020B0604020202020204" pitchFamily="34" charset="0"/>
                      </a:endParaRPr>
                    </a:p>
                    <a:p>
                      <a:pPr marL="0" marR="0" lvl="0" indent="0" algn="just" defTabSz="871538" rtl="0" eaLnBrk="0" fontAlgn="base" latinLnBrk="0" hangingPunct="0">
                        <a:lnSpc>
                          <a:spcPct val="100000"/>
                        </a:lnSpc>
                        <a:spcBef>
                          <a:spcPts val="0"/>
                        </a:spcBef>
                        <a:spcAft>
                          <a:spcPct val="0"/>
                        </a:spcAft>
                        <a:buClrTx/>
                        <a:buSzTx/>
                        <a:buFontTx/>
                        <a:buNone/>
                        <a:tabLst>
                          <a:tab pos="538163" algn="l"/>
                          <a:tab pos="1885950" algn="l"/>
                          <a:tab pos="3495675" algn="l"/>
                          <a:tab pos="5114925" algn="l"/>
                        </a:tabLst>
                        <a:defRPr/>
                      </a:pPr>
                      <a:r>
                        <a:rPr lang="de-DE" sz="900" dirty="0">
                          <a:solidFill>
                            <a:schemeClr val="tx1">
                              <a:lumMod val="65000"/>
                              <a:lumOff val="35000"/>
                            </a:schemeClr>
                          </a:solidFill>
                          <a:latin typeface="Arial" panose="020B0604020202020204" pitchFamily="34" charset="0"/>
                          <a:cs typeface="Arial" panose="020B0604020202020204" pitchFamily="34" charset="0"/>
                        </a:rPr>
                        <a:t>Personenbezogene Ausdrücke umfassen alle Geschlechter gleichermaßen.</a:t>
                      </a:r>
                    </a:p>
                  </a:txBody>
                  <a:tcPr marL="89991" marR="89991" marT="35100" marB="35069" anchor="ctr" horzOverflow="overflow">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22934">
                <a:tc>
                  <a:txBody>
                    <a:bodyPr/>
                    <a:lstStyle/>
                    <a:p>
                      <a:pPr marL="0" marR="0" lvl="0" indent="628650" algn="l" defTabSz="914400" rtl="0" eaLnBrk="1" fontAlgn="base" latinLnBrk="0" hangingPunct="1">
                        <a:lnSpc>
                          <a:spcPct val="100000"/>
                        </a:lnSpc>
                        <a:spcBef>
                          <a:spcPts val="0"/>
                        </a:spcBef>
                        <a:spcAft>
                          <a:spcPct val="0"/>
                        </a:spcAft>
                        <a:buClrTx/>
                        <a:buSzTx/>
                        <a:buFontTx/>
                        <a:buNone/>
                        <a:tabLst/>
                      </a:pPr>
                      <a:r>
                        <a:rPr kumimoji="0" lang="de-AT" sz="1050" b="0" i="0" u="none" strike="noStrike" cap="none" normalizeH="0" baseline="0" noProof="0" dirty="0">
                          <a:ln>
                            <a:noFill/>
                          </a:ln>
                          <a:solidFill>
                            <a:schemeClr val="tx1">
                              <a:lumMod val="65000"/>
                              <a:lumOff val="35000"/>
                            </a:schemeClr>
                          </a:solidFill>
                          <a:effectLst/>
                          <a:latin typeface="Arial" charset="0"/>
                        </a:rPr>
                        <a:t>Schwankungsbreite</a:t>
                      </a:r>
                    </a:p>
                  </a:txBody>
                  <a:tcPr marL="91431" marR="91431" marT="34259" marB="34259" anchor="ctr" horzOverflow="overflow">
                    <a:lnL w="12700"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just" defTabSz="872514" rtl="0" eaLnBrk="1" fontAlgn="auto" latinLnBrk="0" hangingPunct="1">
                        <a:lnSpc>
                          <a:spcPct val="100000"/>
                        </a:lnSpc>
                        <a:spcBef>
                          <a:spcPts val="0"/>
                        </a:spcBef>
                        <a:spcAft>
                          <a:spcPts val="0"/>
                        </a:spcAft>
                        <a:buClrTx/>
                        <a:buSzTx/>
                        <a:buFontTx/>
                        <a:buNone/>
                        <a:tabLst/>
                        <a:defRPr/>
                      </a:pPr>
                      <a:r>
                        <a:rPr lang="de-DE" sz="1050" baseline="0" dirty="0">
                          <a:solidFill>
                            <a:schemeClr val="tx1">
                              <a:lumMod val="65000"/>
                              <a:lumOff val="35000"/>
                            </a:schemeClr>
                          </a:solidFill>
                        </a:rPr>
                        <a:t>Die maximale Schwankungsbreite für diese Gruppe beträgt </a:t>
                      </a:r>
                      <a:r>
                        <a:rPr lang="de-DE" sz="1050" b="1" baseline="0" dirty="0">
                          <a:solidFill>
                            <a:schemeClr val="tx1">
                              <a:lumMod val="65000"/>
                              <a:lumOff val="35000"/>
                            </a:schemeClr>
                          </a:solidFill>
                        </a:rPr>
                        <a:t>+/- 3,1 Prozentpunkte </a:t>
                      </a:r>
                      <a:r>
                        <a:rPr lang="de-DE" sz="1050" baseline="0" dirty="0">
                          <a:solidFill>
                            <a:schemeClr val="tx1">
                              <a:lumMod val="65000"/>
                              <a:lumOff val="35000"/>
                            </a:schemeClr>
                          </a:solidFill>
                        </a:rPr>
                        <a:t>bei einem Signifikanzniveau von 95,45 Prozent.</a:t>
                      </a:r>
                    </a:p>
                    <a:p>
                      <a:pPr marL="0" marR="0" indent="0" algn="just" defTabSz="872514" rtl="0" eaLnBrk="1" fontAlgn="auto" latinLnBrk="0" hangingPunct="1">
                        <a:lnSpc>
                          <a:spcPct val="100000"/>
                        </a:lnSpc>
                        <a:spcBef>
                          <a:spcPts val="0"/>
                        </a:spcBef>
                        <a:spcAft>
                          <a:spcPts val="0"/>
                        </a:spcAft>
                        <a:buClrTx/>
                        <a:buSzTx/>
                        <a:buFontTx/>
                        <a:buNone/>
                        <a:tabLst/>
                        <a:defRPr/>
                      </a:pPr>
                      <a:endParaRPr lang="de-DE" sz="500" baseline="0" dirty="0">
                        <a:solidFill>
                          <a:schemeClr val="tx1">
                            <a:lumMod val="65000"/>
                            <a:lumOff val="35000"/>
                          </a:schemeClr>
                        </a:solidFill>
                      </a:endParaRPr>
                    </a:p>
                    <a:p>
                      <a:pPr marL="0" marR="0" lvl="0" indent="0" algn="just" defTabSz="872514" rtl="0" eaLnBrk="1" fontAlgn="auto" latinLnBrk="0" hangingPunct="1">
                        <a:lnSpc>
                          <a:spcPct val="100000"/>
                        </a:lnSpc>
                        <a:spcBef>
                          <a:spcPts val="0"/>
                        </a:spcBef>
                        <a:spcAft>
                          <a:spcPts val="0"/>
                        </a:spcAft>
                        <a:buClrTx/>
                        <a:buSzTx/>
                        <a:buFontTx/>
                        <a:buNone/>
                        <a:tabLst/>
                        <a:defRPr/>
                      </a:pPr>
                      <a:r>
                        <a:rPr lang="de-DE" sz="900" dirty="0">
                          <a:solidFill>
                            <a:schemeClr val="tx1">
                              <a:lumMod val="65000"/>
                              <a:lumOff val="35000"/>
                            </a:schemeClr>
                          </a:solidFill>
                        </a:rPr>
                        <a:t>Summen von Prozentwerten, die nicht genau 100% ergeben, resultieren aus Rundungsdifferenzen.</a:t>
                      </a:r>
                      <a:endParaRPr lang="de-DE" sz="900" i="1" dirty="0">
                        <a:solidFill>
                          <a:schemeClr val="tx1">
                            <a:lumMod val="65000"/>
                            <a:lumOff val="35000"/>
                          </a:schemeClr>
                        </a:solidFill>
                        <a:latin typeface="Arial" panose="020B0604020202020204" pitchFamily="34" charset="0"/>
                        <a:cs typeface="Arial" panose="020B0604020202020204" pitchFamily="34" charset="0"/>
                      </a:endParaRPr>
                    </a:p>
                  </a:txBody>
                  <a:tcPr marL="91431" marR="91431" marT="34259" marB="34259" anchor="ctr" horzOverflow="overflow">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1761">
                <a:tc>
                  <a:txBody>
                    <a:bodyPr/>
                    <a:lstStyle/>
                    <a:p>
                      <a:pPr marL="0" marR="0" lvl="0" indent="628650" algn="l" defTabSz="914400" rtl="0" eaLnBrk="1" fontAlgn="base" latinLnBrk="0" hangingPunct="1">
                        <a:lnSpc>
                          <a:spcPct val="100000"/>
                        </a:lnSpc>
                        <a:spcBef>
                          <a:spcPts val="0"/>
                        </a:spcBef>
                        <a:spcAft>
                          <a:spcPct val="0"/>
                        </a:spcAft>
                        <a:buClrTx/>
                        <a:buSzTx/>
                        <a:buFontTx/>
                        <a:buNone/>
                        <a:tabLst/>
                      </a:pPr>
                      <a:r>
                        <a:rPr kumimoji="0" lang="de-AT" sz="1050" b="0" i="0" u="none" strike="noStrike" cap="none" normalizeH="0" baseline="0" noProof="0" dirty="0">
                          <a:ln>
                            <a:noFill/>
                          </a:ln>
                          <a:solidFill>
                            <a:schemeClr val="tx1">
                              <a:lumMod val="65000"/>
                              <a:lumOff val="35000"/>
                            </a:schemeClr>
                          </a:solidFill>
                          <a:effectLst/>
                          <a:latin typeface="Arial" charset="0"/>
                        </a:rPr>
                        <a:t>Feldarbeit</a:t>
                      </a:r>
                    </a:p>
                  </a:txBody>
                  <a:tcPr marL="91431" marR="91431" marT="34259" marB="34259" anchor="ctr" horzOverflow="overflow">
                    <a:lnL w="12700"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de-AT" sz="1050" b="0" i="0" u="none" strike="noStrike" cap="none" normalizeH="0" baseline="0" noProof="0" dirty="0">
                          <a:ln>
                            <a:noFill/>
                          </a:ln>
                          <a:solidFill>
                            <a:schemeClr val="tx1">
                              <a:lumMod val="65000"/>
                              <a:lumOff val="35000"/>
                            </a:schemeClr>
                          </a:solidFill>
                          <a:effectLst/>
                          <a:latin typeface="Arial" panose="020B0604020202020204" pitchFamily="34" charset="0"/>
                          <a:cs typeface="Arial" panose="020B0604020202020204" pitchFamily="34" charset="0"/>
                        </a:rPr>
                        <a:t>Die Interviews wurden von </a:t>
                      </a:r>
                      <a:r>
                        <a:rPr kumimoji="0" lang="de-AT" sz="1050" b="1" i="0" u="none" strike="noStrike" kern="1200" cap="none" normalizeH="0" baseline="0" noProof="0" dirty="0">
                          <a:ln>
                            <a:noFill/>
                          </a:ln>
                          <a:solidFill>
                            <a:schemeClr val="tx1">
                              <a:lumMod val="65000"/>
                              <a:lumOff val="35000"/>
                            </a:schemeClr>
                          </a:solidFill>
                          <a:effectLst/>
                          <a:latin typeface="Arial" panose="020B0604020202020204" pitchFamily="34" charset="0"/>
                          <a:ea typeface="+mn-ea"/>
                          <a:cs typeface="Arial" panose="020B0604020202020204" pitchFamily="34" charset="0"/>
                        </a:rPr>
                        <a:t>5. bis 26. Juni </a:t>
                      </a:r>
                      <a:r>
                        <a:rPr kumimoji="0" lang="de-AT" sz="1050" b="1" i="0" u="none" strike="noStrike" cap="none" normalizeH="0" baseline="0" noProof="0" dirty="0">
                          <a:ln>
                            <a:noFill/>
                          </a:ln>
                          <a:solidFill>
                            <a:schemeClr val="tx1">
                              <a:lumMod val="65000"/>
                              <a:lumOff val="35000"/>
                            </a:schemeClr>
                          </a:solidFill>
                          <a:effectLst/>
                          <a:latin typeface="Arial" panose="020B0604020202020204" pitchFamily="34" charset="0"/>
                          <a:cs typeface="Arial" panose="020B0604020202020204" pitchFamily="34" charset="0"/>
                        </a:rPr>
                        <a:t>2024 </a:t>
                      </a:r>
                      <a:r>
                        <a:rPr kumimoji="0" lang="de-AT" sz="1050" b="0" i="0" u="none" strike="noStrike" cap="none" normalizeH="0" baseline="0" noProof="0" dirty="0">
                          <a:ln>
                            <a:noFill/>
                          </a:ln>
                          <a:solidFill>
                            <a:schemeClr val="tx1">
                              <a:lumMod val="65000"/>
                              <a:lumOff val="35000"/>
                            </a:schemeClr>
                          </a:solidFill>
                          <a:effectLst/>
                          <a:latin typeface="Arial" panose="020B0604020202020204" pitchFamily="34" charset="0"/>
                          <a:cs typeface="Arial" panose="020B0604020202020204" pitchFamily="34" charset="0"/>
                        </a:rPr>
                        <a:t>erhoben.</a:t>
                      </a:r>
                    </a:p>
                  </a:txBody>
                  <a:tcPr marL="91431" marR="91431" marT="34259" marB="34259" anchor="ctr" horzOverflow="overflow">
                    <a:lnL w="9525"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Picture 2" descr="C:\Users\chef_sekr\Desktop\Neuer Ordner\Versuch 2\Schwankungsbreite333 - Kopiegv.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552" y="3624778"/>
            <a:ext cx="360000" cy="270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hef_sekr\Desktop\Neuer Ordner\Feldarbeit5.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552" y="4234707"/>
            <a:ext cx="324000" cy="3185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chef_sekr\Desktop\Neuer Ordner\Forschungsziel5.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848" y="1638426"/>
            <a:ext cx="324000" cy="3369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chef_sekr\Desktop\Neuer Ordner\Methode5.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848" y="2328634"/>
            <a:ext cx="324000" cy="3065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chef_sekr\Desktop\Neuer Ordner\Sample5.jp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7552" y="2931790"/>
            <a:ext cx="324000" cy="2888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9552" y="990696"/>
            <a:ext cx="360000" cy="262211"/>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FE416CBB-EB47-D963-D3F2-057221C11374}"/>
              </a:ext>
            </a:extLst>
          </p:cNvPr>
          <p:cNvPicPr>
            <a:picLocks noChangeAspect="1"/>
          </p:cNvPicPr>
          <p:nvPr/>
        </p:nvPicPr>
        <p:blipFill>
          <a:blip r:embed="rId8"/>
          <a:stretch>
            <a:fillRect/>
          </a:stretch>
        </p:blipFill>
        <p:spPr>
          <a:xfrm>
            <a:off x="2411760" y="917127"/>
            <a:ext cx="1188246" cy="409348"/>
          </a:xfrm>
          <a:prstGeom prst="rect">
            <a:avLst/>
          </a:prstGeom>
        </p:spPr>
      </p:pic>
    </p:spTree>
    <p:extLst>
      <p:ext uri="{BB962C8B-B14F-4D97-AF65-F5344CB8AC3E}">
        <p14:creationId xmlns:p14="http://schemas.microsoft.com/office/powerpoint/2010/main" val="166867345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Bedeutung des öffentlichen Dienstes</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5:	</a:t>
            </a:r>
            <a:r>
              <a:rPr lang="de-AT" dirty="0"/>
              <a:t>"Wie wichtig ist Ihrer Meinung nach der öffentliche Dienst, also z.B. Gesundheitsberufe, Sachverständige, Polizisten, Lehrer usw. für die Lebensqualität in Österreich? Bitte sagen Sie mir dies anhand einer Skala von 1 bis 5. 1 bedeutet 'sehr wichtig', 5 bedeutet 'überhaupt nicht wichtig'."</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D7D5E513-B423-BD4D-2259-2CA8E05E8F5D}"/>
              </a:ext>
            </a:extLst>
          </p:cNvPr>
          <p:cNvPicPr>
            <a:picLocks noChangeAspect="1"/>
          </p:cNvPicPr>
          <p:nvPr/>
        </p:nvPicPr>
        <p:blipFill>
          <a:blip r:embed="rId2"/>
          <a:stretch>
            <a:fillRect/>
          </a:stretch>
        </p:blipFill>
        <p:spPr>
          <a:xfrm>
            <a:off x="415637" y="1102747"/>
            <a:ext cx="8312727" cy="3741889"/>
          </a:xfrm>
          <a:prstGeom prst="rect">
            <a:avLst/>
          </a:prstGeom>
        </p:spPr>
      </p:pic>
    </p:spTree>
    <p:extLst>
      <p:ext uri="{BB962C8B-B14F-4D97-AF65-F5344CB8AC3E}">
        <p14:creationId xmlns:p14="http://schemas.microsoft.com/office/powerpoint/2010/main" val="39973223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Eigenschaften des öffentlichen Dienstes</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6:	</a:t>
            </a:r>
            <a:r>
              <a:rPr lang="de-AT" dirty="0"/>
              <a:t>"Ich lese Ihnen nun verschiedene Eigenschaften vor. Welche davon würden Sie dem öffentlichen Dienst zuschreiben? Bitte sagen Sie mir, ob diese Eigenschaft voll und ganz, einigermaßen, eher nicht oder überhaupt nicht auf den öffentlichen Dienst zutrifft."</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3B230B68-9433-D86C-063A-63AD32E484BA}"/>
              </a:ext>
            </a:extLst>
          </p:cNvPr>
          <p:cNvPicPr>
            <a:picLocks noChangeAspect="1"/>
          </p:cNvPicPr>
          <p:nvPr/>
        </p:nvPicPr>
        <p:blipFill>
          <a:blip r:embed="rId2"/>
          <a:stretch>
            <a:fillRect/>
          </a:stretch>
        </p:blipFill>
        <p:spPr>
          <a:xfrm>
            <a:off x="415637" y="1126189"/>
            <a:ext cx="8312727" cy="3605801"/>
          </a:xfrm>
          <a:prstGeom prst="rect">
            <a:avLst/>
          </a:prstGeom>
        </p:spPr>
      </p:pic>
    </p:spTree>
    <p:extLst>
      <p:ext uri="{BB962C8B-B14F-4D97-AF65-F5344CB8AC3E}">
        <p14:creationId xmlns:p14="http://schemas.microsoft.com/office/powerpoint/2010/main" val="413427941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Eigenschaften des öffentlichen Dienstes </a:t>
            </a:r>
            <a:r>
              <a:rPr lang="de-DE" dirty="0"/>
              <a:t>– Trend</a:t>
            </a:r>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6:	</a:t>
            </a:r>
            <a:r>
              <a:rPr lang="de-AT" dirty="0"/>
              <a:t>"Ich lese Ihnen nun verschiedene Eigenschaften vor. Welche davon würden Sie dem öffentlichen Dienst zuschreiben? Bitte sagen Sie mir, ob diese Eigenschaft voll und ganz, einigermaßen, eher nicht oder überhaupt nicht auf den öffentlichen Dienst zutrifft."</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C615980B-0DDC-9B6B-2ACC-61A43558DE17}"/>
              </a:ext>
            </a:extLst>
          </p:cNvPr>
          <p:cNvPicPr>
            <a:picLocks noChangeAspect="1"/>
          </p:cNvPicPr>
          <p:nvPr/>
        </p:nvPicPr>
        <p:blipFill>
          <a:blip r:embed="rId2"/>
          <a:stretch>
            <a:fillRect/>
          </a:stretch>
        </p:blipFill>
        <p:spPr>
          <a:xfrm>
            <a:off x="415637" y="1137075"/>
            <a:ext cx="8312727" cy="3666923"/>
          </a:xfrm>
          <a:prstGeom prst="rect">
            <a:avLst/>
          </a:prstGeom>
        </p:spPr>
      </p:pic>
    </p:spTree>
    <p:extLst>
      <p:ext uri="{BB962C8B-B14F-4D97-AF65-F5344CB8AC3E}">
        <p14:creationId xmlns:p14="http://schemas.microsoft.com/office/powerpoint/2010/main" val="16981577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Eigenschaften des öffentlichen Dienstes</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6:	</a:t>
            </a:r>
            <a:r>
              <a:rPr lang="de-AT" dirty="0"/>
              <a:t>"Ich lese Ihnen nun verschiedene Eigenschaften vor. Welche davon würden Sie dem öffentlichen Dienst zuschreiben? Bitte sagen Sie mir, ob diese Eigenschaft voll und ganz, einigermaßen, eher nicht oder überhaupt nicht auf den öffentlichen Dienst zutrifft."</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59AAB897-CC2A-783B-6596-465D82B0BCBC}"/>
              </a:ext>
            </a:extLst>
          </p:cNvPr>
          <p:cNvPicPr>
            <a:picLocks noChangeAspect="1"/>
          </p:cNvPicPr>
          <p:nvPr/>
        </p:nvPicPr>
        <p:blipFill>
          <a:blip r:embed="rId2"/>
          <a:stretch>
            <a:fillRect/>
          </a:stretch>
        </p:blipFill>
        <p:spPr>
          <a:xfrm>
            <a:off x="415637" y="1167647"/>
            <a:ext cx="8312727" cy="3656670"/>
          </a:xfrm>
          <a:prstGeom prst="rect">
            <a:avLst/>
          </a:prstGeom>
        </p:spPr>
      </p:pic>
    </p:spTree>
    <p:extLst>
      <p:ext uri="{BB962C8B-B14F-4D97-AF65-F5344CB8AC3E}">
        <p14:creationId xmlns:p14="http://schemas.microsoft.com/office/powerpoint/2010/main" val="417054387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Erfahrungen mit </a:t>
            </a:r>
            <a:r>
              <a:rPr lang="de-AT" dirty="0" err="1"/>
              <a:t>Mitarbeiter:innen</a:t>
            </a:r>
            <a:r>
              <a:rPr lang="de-AT" dirty="0"/>
              <a:t> im öffentlichen Dienst</a:t>
            </a:r>
            <a:endParaRPr lang="de-DE" dirty="0"/>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9:	</a:t>
            </a:r>
            <a:r>
              <a:rPr lang="de-AT" dirty="0"/>
              <a:t>"Wenn Sie an Ihre persönlichen Erfahrungen mit Mitarbeitern im öffentlichen Dienst im letzten Jahr ganz allgemein denken. Würden Sie diese als überwiegend positiv, negativ oder neutral einschätzen?"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1FA25714-C4B1-08CF-4580-96A4F9EA42AD}"/>
              </a:ext>
            </a:extLst>
          </p:cNvPr>
          <p:cNvPicPr>
            <a:picLocks noChangeAspect="1"/>
          </p:cNvPicPr>
          <p:nvPr/>
        </p:nvPicPr>
        <p:blipFill>
          <a:blip r:embed="rId2"/>
          <a:stretch>
            <a:fillRect/>
          </a:stretch>
        </p:blipFill>
        <p:spPr>
          <a:xfrm>
            <a:off x="323528" y="1075320"/>
            <a:ext cx="8312727" cy="3656670"/>
          </a:xfrm>
          <a:prstGeom prst="rect">
            <a:avLst/>
          </a:prstGeom>
        </p:spPr>
      </p:pic>
    </p:spTree>
    <p:extLst>
      <p:ext uri="{BB962C8B-B14F-4D97-AF65-F5344CB8AC3E}">
        <p14:creationId xmlns:p14="http://schemas.microsoft.com/office/powerpoint/2010/main" val="2359714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Erfahrungen mit </a:t>
            </a:r>
            <a:r>
              <a:rPr lang="de-AT" dirty="0" err="1"/>
              <a:t>Mitarbeiter:innen</a:t>
            </a:r>
            <a:r>
              <a:rPr lang="de-AT" dirty="0"/>
              <a:t> im öffentlichen Dienst </a:t>
            </a:r>
            <a:r>
              <a:rPr lang="de-DE" dirty="0"/>
              <a:t>– Trend</a:t>
            </a:r>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9:	</a:t>
            </a:r>
            <a:r>
              <a:rPr lang="de-AT" dirty="0"/>
              <a:t>"Wenn Sie an Ihre persönlichen Erfahrungen mit Mitarbeitern im öffentlichen Dienst im letzten Jahr ganz allgemein denken. Würden Sie diese als überwiegend positiv, negativ oder neutral einschätzen?"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7" name="Grafik 6">
            <a:extLst>
              <a:ext uri="{FF2B5EF4-FFF2-40B4-BE49-F238E27FC236}">
                <a16:creationId xmlns:a16="http://schemas.microsoft.com/office/drawing/2014/main" id="{7B06E7C4-818F-C6B4-B6CC-44AF9ADC5EFC}"/>
              </a:ext>
            </a:extLst>
          </p:cNvPr>
          <p:cNvPicPr>
            <a:picLocks noChangeAspect="1"/>
          </p:cNvPicPr>
          <p:nvPr/>
        </p:nvPicPr>
        <p:blipFill>
          <a:blip r:embed="rId2"/>
          <a:stretch>
            <a:fillRect/>
          </a:stretch>
        </p:blipFill>
        <p:spPr>
          <a:xfrm>
            <a:off x="395536" y="1146155"/>
            <a:ext cx="8312727" cy="2851188"/>
          </a:xfrm>
          <a:prstGeom prst="rect">
            <a:avLst/>
          </a:prstGeom>
        </p:spPr>
      </p:pic>
    </p:spTree>
    <p:extLst>
      <p:ext uri="{BB962C8B-B14F-4D97-AF65-F5344CB8AC3E}">
        <p14:creationId xmlns:p14="http://schemas.microsoft.com/office/powerpoint/2010/main" val="12427293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Erfahrungen mit </a:t>
            </a:r>
            <a:r>
              <a:rPr lang="de-AT" dirty="0" err="1"/>
              <a:t>Mitarbeiter:innen</a:t>
            </a:r>
            <a:r>
              <a:rPr lang="de-AT" dirty="0"/>
              <a:t> im öffentlichen Dienst </a:t>
            </a:r>
            <a:r>
              <a:rPr lang="de-DE" dirty="0"/>
              <a:t>– Trend</a:t>
            </a:r>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9:	</a:t>
            </a:r>
            <a:r>
              <a:rPr lang="de-AT" dirty="0"/>
              <a:t>"Wenn Sie an Ihre persönlichen Erfahrungen mit Mitarbeitern im öffentlichen Dienst im letzten Jahr ganz allgemein denken. Würden Sie diese als überwiegend positiv, negativ oder neutral einschätzen?"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D8E7B7D8-64EE-D4A9-113A-EFD66BE5E6D0}"/>
              </a:ext>
            </a:extLst>
          </p:cNvPr>
          <p:cNvPicPr>
            <a:picLocks noChangeAspect="1"/>
          </p:cNvPicPr>
          <p:nvPr/>
        </p:nvPicPr>
        <p:blipFill>
          <a:blip r:embed="rId2"/>
          <a:stretch>
            <a:fillRect/>
          </a:stretch>
        </p:blipFill>
        <p:spPr>
          <a:xfrm>
            <a:off x="415637" y="1043510"/>
            <a:ext cx="8312727" cy="3688480"/>
          </a:xfrm>
          <a:prstGeom prst="rect">
            <a:avLst/>
          </a:prstGeom>
        </p:spPr>
      </p:pic>
    </p:spTree>
    <p:extLst>
      <p:ext uri="{BB962C8B-B14F-4D97-AF65-F5344CB8AC3E}">
        <p14:creationId xmlns:p14="http://schemas.microsoft.com/office/powerpoint/2010/main" val="107963785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Erfahrungen mit </a:t>
            </a:r>
            <a:r>
              <a:rPr lang="de-AT" dirty="0" err="1"/>
              <a:t>Mitarbeiter:innen</a:t>
            </a:r>
            <a:r>
              <a:rPr lang="de-AT" dirty="0"/>
              <a:t> im öffentlichen Dienst</a:t>
            </a:r>
            <a:endParaRPr lang="de-DE" dirty="0"/>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9:	</a:t>
            </a:r>
            <a:r>
              <a:rPr lang="de-AT" dirty="0"/>
              <a:t>"Wenn Sie an Ihre persönlichen Erfahrungen mit Mitarbeitern im öffentlichen Dienst im letzten Jahr ganz allgemein denken. Würden Sie diese als überwiegend positiv, negativ oder neutral einschätzen?"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6DCB5324-A0E7-8BAA-5554-6387575F839D}"/>
              </a:ext>
            </a:extLst>
          </p:cNvPr>
          <p:cNvPicPr>
            <a:picLocks noChangeAspect="1"/>
          </p:cNvPicPr>
          <p:nvPr/>
        </p:nvPicPr>
        <p:blipFill>
          <a:blip r:embed="rId2"/>
          <a:stretch>
            <a:fillRect/>
          </a:stretch>
        </p:blipFill>
        <p:spPr>
          <a:xfrm>
            <a:off x="415637" y="997010"/>
            <a:ext cx="8312727" cy="3919634"/>
          </a:xfrm>
          <a:prstGeom prst="rect">
            <a:avLst/>
          </a:prstGeom>
        </p:spPr>
      </p:pic>
    </p:spTree>
    <p:extLst>
      <p:ext uri="{BB962C8B-B14F-4D97-AF65-F5344CB8AC3E}">
        <p14:creationId xmlns:p14="http://schemas.microsoft.com/office/powerpoint/2010/main" val="35229769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Berufswahl: Öffentlicher Dienst oder Privatwirtschaft</a:t>
            </a:r>
            <a:endParaRPr lang="de-DE" dirty="0"/>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8:	</a:t>
            </a:r>
            <a:r>
              <a:rPr lang="de-AT" dirty="0"/>
              <a:t>"Wenn Sie sich noch einmal neu über Ihren Berufsweg entscheiden könnten. Würden Sie eher einen Beruf in der Privatwirtschaft oder eher im öffentlichen Dienst aussuchen?"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55C7C3B1-6EF2-FF4E-B989-E3A4DBB914A7}"/>
              </a:ext>
            </a:extLst>
          </p:cNvPr>
          <p:cNvPicPr>
            <a:picLocks noChangeAspect="1"/>
          </p:cNvPicPr>
          <p:nvPr/>
        </p:nvPicPr>
        <p:blipFill>
          <a:blip r:embed="rId2"/>
          <a:stretch>
            <a:fillRect/>
          </a:stretch>
        </p:blipFill>
        <p:spPr>
          <a:xfrm>
            <a:off x="415637" y="1072732"/>
            <a:ext cx="8312727" cy="3765131"/>
          </a:xfrm>
          <a:prstGeom prst="rect">
            <a:avLst/>
          </a:prstGeom>
        </p:spPr>
      </p:pic>
    </p:spTree>
    <p:extLst>
      <p:ext uri="{BB962C8B-B14F-4D97-AF65-F5344CB8AC3E}">
        <p14:creationId xmlns:p14="http://schemas.microsoft.com/office/powerpoint/2010/main" val="261120661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Berufswahl: Öffentlicher Dienst oder Privatwirtschaft </a:t>
            </a:r>
            <a:r>
              <a:rPr lang="de-DE" dirty="0"/>
              <a:t>– Trend</a:t>
            </a:r>
          </a:p>
        </p:txBody>
      </p:sp>
      <p:sp>
        <p:nvSpPr>
          <p:cNvPr id="3" name="Textplatzhalter 2"/>
          <p:cNvSpPr>
            <a:spLocks noGrp="1"/>
          </p:cNvSpPr>
          <p:nvPr>
            <p:ph type="body" sz="quarter" idx="17"/>
          </p:nvPr>
        </p:nvSpPr>
        <p:spPr>
          <a:xfrm>
            <a:off x="323155" y="752648"/>
            <a:ext cx="8569325" cy="195826"/>
          </a:xfrm>
        </p:spPr>
        <p:txBody>
          <a:bodyPr/>
          <a:lstStyle/>
          <a:p>
            <a:pPr marL="536575" indent="-536575"/>
            <a:r>
              <a:rPr lang="de-DE" dirty="0"/>
              <a:t>Frage 8:	</a:t>
            </a:r>
            <a:r>
              <a:rPr lang="de-AT" dirty="0"/>
              <a:t>"Wenn Sie sich noch einmal neu über Ihren Berufsweg entscheiden könnten. Würden Sie eher einen Beruf in der Privatwirtschaft oder eher im öffentlichen Dienst aussuchen?"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1F272E59-3706-7D1C-4A36-3C51163A2969}"/>
              </a:ext>
            </a:extLst>
          </p:cNvPr>
          <p:cNvPicPr>
            <a:picLocks noChangeAspect="1"/>
          </p:cNvPicPr>
          <p:nvPr/>
        </p:nvPicPr>
        <p:blipFill>
          <a:blip r:embed="rId2"/>
          <a:stretch>
            <a:fillRect/>
          </a:stretch>
        </p:blipFill>
        <p:spPr>
          <a:xfrm>
            <a:off x="415637" y="1203598"/>
            <a:ext cx="8312727" cy="2136448"/>
          </a:xfrm>
          <a:prstGeom prst="rect">
            <a:avLst/>
          </a:prstGeom>
        </p:spPr>
      </p:pic>
    </p:spTree>
    <p:extLst>
      <p:ext uri="{BB962C8B-B14F-4D97-AF65-F5344CB8AC3E}">
        <p14:creationId xmlns:p14="http://schemas.microsoft.com/office/powerpoint/2010/main" val="235170121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p>
        </p:txBody>
      </p:sp>
      <p:graphicFrame>
        <p:nvGraphicFramePr>
          <p:cNvPr id="4" name="Tabelle 3"/>
          <p:cNvGraphicFramePr>
            <a:graphicFrameLocks noGrp="1"/>
          </p:cNvGraphicFramePr>
          <p:nvPr>
            <p:extLst>
              <p:ext uri="{D42A27DB-BD31-4B8C-83A1-F6EECF244321}">
                <p14:modId xmlns:p14="http://schemas.microsoft.com/office/powerpoint/2010/main" val="3113052530"/>
              </p:ext>
            </p:extLst>
          </p:nvPr>
        </p:nvGraphicFramePr>
        <p:xfrm>
          <a:off x="293427" y="553937"/>
          <a:ext cx="8572992" cy="4023360"/>
        </p:xfrm>
        <a:graphic>
          <a:graphicData uri="http://schemas.openxmlformats.org/drawingml/2006/table">
            <a:tbl>
              <a:tblPr firstRow="1" bandRow="1">
                <a:tableStyleId>{5C22544A-7EE6-4342-B048-85BDC9FD1C3A}</a:tableStyleId>
              </a:tblPr>
              <a:tblGrid>
                <a:gridCol w="1944000">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4176000">
                  <a:extLst>
                    <a:ext uri="{9D8B030D-6E8A-4147-A177-3AD203B41FA5}">
                      <a16:colId xmlns:a16="http://schemas.microsoft.com/office/drawing/2014/main" val="20002"/>
                    </a:ext>
                  </a:extLst>
                </a:gridCol>
                <a:gridCol w="1336992">
                  <a:extLst>
                    <a:ext uri="{9D8B030D-6E8A-4147-A177-3AD203B41FA5}">
                      <a16:colId xmlns:a16="http://schemas.microsoft.com/office/drawing/2014/main" val="20003"/>
                    </a:ext>
                  </a:extLst>
                </a:gridCol>
              </a:tblGrid>
              <a:tr h="252000">
                <a:tc>
                  <a:txBody>
                    <a:bodyPr/>
                    <a:lstStyle/>
                    <a:p>
                      <a:pPr marL="400050" indent="0" algn="l"/>
                      <a:endParaRPr lang="de-AT" sz="1400" b="0" dirty="0">
                        <a:solidFill>
                          <a:schemeClr val="tx1">
                            <a:lumMod val="65000"/>
                            <a:lumOff val="35000"/>
                          </a:schemeClr>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indent="0" algn="l"/>
                      <a:endParaRPr lang="de-AT" sz="1400" b="0" dirty="0">
                        <a:solidFill>
                          <a:schemeClr val="tx1">
                            <a:lumMod val="65000"/>
                            <a:lumOff val="35000"/>
                          </a:schemeClr>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8288" indent="0" algn="l"/>
                      <a:endParaRPr lang="de-AT" sz="1400" b="0" dirty="0">
                        <a:solidFill>
                          <a:schemeClr val="tx1">
                            <a:lumMod val="65000"/>
                            <a:lumOff val="35000"/>
                          </a:schemeClr>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6700" indent="0" algn="l"/>
                      <a:endParaRPr lang="de-AT" sz="1400" b="0" dirty="0">
                        <a:solidFill>
                          <a:schemeClr val="tx1">
                            <a:lumMod val="65000"/>
                            <a:lumOff val="35000"/>
                          </a:schemeClr>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8284">
                <a:tc>
                  <a:txBody>
                    <a:bodyPr/>
                    <a:lstStyle/>
                    <a:p>
                      <a:pPr marL="0" marR="0" indent="0" algn="ctr" defTabSz="872514" rtl="0" eaLnBrk="1" fontAlgn="auto" latinLnBrk="0" hangingPunct="1">
                        <a:lnSpc>
                          <a:spcPct val="100000"/>
                        </a:lnSpc>
                        <a:spcBef>
                          <a:spcPts val="0"/>
                        </a:spcBef>
                        <a:spcAft>
                          <a:spcPts val="0"/>
                        </a:spcAft>
                        <a:buClrTx/>
                        <a:buSzTx/>
                        <a:buFontTx/>
                        <a:buNone/>
                        <a:tabLst/>
                        <a:defRPr/>
                      </a:pPr>
                      <a:r>
                        <a:rPr lang="de-DE" sz="1050" kern="1200" dirty="0">
                          <a:solidFill>
                            <a:schemeClr val="tx1">
                              <a:lumMod val="65000"/>
                              <a:lumOff val="35000"/>
                            </a:schemeClr>
                          </a:solidFill>
                          <a:effectLst/>
                          <a:latin typeface="+mn-lt"/>
                          <a:ea typeface="+mn-ea"/>
                          <a:cs typeface="+mn-cs"/>
                        </a:rPr>
                        <a:t>Forschungsdimension</a:t>
                      </a:r>
                      <a:r>
                        <a:rPr lang="de-DE" sz="1050" kern="1200" baseline="0" dirty="0">
                          <a:solidFill>
                            <a:schemeClr val="tx1">
                              <a:lumMod val="65000"/>
                              <a:lumOff val="35000"/>
                            </a:schemeClr>
                          </a:solidFill>
                          <a:effectLst/>
                          <a:latin typeface="+mn-lt"/>
                          <a:ea typeface="+mn-ea"/>
                          <a:cs typeface="+mn-cs"/>
                        </a:rPr>
                        <a:t> 1</a:t>
                      </a:r>
                      <a:endParaRPr lang="de-DE" sz="1050" kern="1200" dirty="0">
                        <a:solidFill>
                          <a:schemeClr val="tx1">
                            <a:lumMod val="65000"/>
                            <a:lumOff val="35000"/>
                          </a:schemeClr>
                        </a:solidFill>
                        <a:effectLst/>
                        <a:latin typeface="+mn-lt"/>
                        <a:ea typeface="+mn-ea"/>
                        <a:cs typeface="+mn-cs"/>
                      </a:endParaRPr>
                    </a:p>
                  </a:txBody>
                  <a:tcPr marT="34290" marB="3429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72514" rtl="0" eaLnBrk="1" fontAlgn="auto" latinLnBrk="0" hangingPunct="1">
                        <a:lnSpc>
                          <a:spcPct val="100000"/>
                        </a:lnSpc>
                        <a:spcBef>
                          <a:spcPts val="0"/>
                        </a:spcBef>
                        <a:spcAft>
                          <a:spcPts val="0"/>
                        </a:spcAft>
                        <a:buClrTx/>
                        <a:buSzTx/>
                        <a:buFontTx/>
                        <a:buNone/>
                        <a:tabLst/>
                        <a:defRPr/>
                      </a:pPr>
                      <a:r>
                        <a:rPr lang="de-DE" sz="1050" b="1" kern="1200" dirty="0">
                          <a:solidFill>
                            <a:schemeClr val="tx1">
                              <a:lumMod val="65000"/>
                              <a:lumOff val="35000"/>
                            </a:schemeClr>
                          </a:solidFill>
                          <a:effectLst/>
                          <a:latin typeface="+mn-lt"/>
                          <a:ea typeface="+mn-ea"/>
                          <a:cs typeface="+mn-cs"/>
                        </a:rPr>
                        <a:t>Lebensqualität in Österreich</a:t>
                      </a:r>
                      <a:endParaRPr lang="de-AT" sz="1050" b="1" dirty="0">
                        <a:solidFill>
                          <a:schemeClr val="tx1">
                            <a:lumMod val="65000"/>
                            <a:lumOff val="35000"/>
                          </a:schemeClr>
                        </a:solidFill>
                      </a:endParaRP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de-AT" sz="1050" b="0" dirty="0">
                          <a:solidFill>
                            <a:schemeClr val="tx1">
                              <a:lumMod val="65000"/>
                              <a:lumOff val="35000"/>
                            </a:schemeClr>
                          </a:solidFill>
                        </a:rPr>
                        <a:t>Seite 03</a:t>
                      </a: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8284">
                <a:tc>
                  <a:txBody>
                    <a:bodyPr/>
                    <a:lstStyle/>
                    <a:p>
                      <a:pPr marL="0" marR="0" indent="0" algn="ctr" defTabSz="872514" rtl="0" eaLnBrk="1" fontAlgn="auto" latinLnBrk="0" hangingPunct="1">
                        <a:lnSpc>
                          <a:spcPct val="100000"/>
                        </a:lnSpc>
                        <a:spcBef>
                          <a:spcPts val="0"/>
                        </a:spcBef>
                        <a:spcAft>
                          <a:spcPts val="0"/>
                        </a:spcAft>
                        <a:buClrTx/>
                        <a:buSzTx/>
                        <a:buFontTx/>
                        <a:buNone/>
                        <a:tabLst/>
                        <a:defRPr/>
                      </a:pPr>
                      <a:r>
                        <a:rPr lang="de-DE" sz="1050" kern="1200" dirty="0">
                          <a:solidFill>
                            <a:schemeClr val="tx1">
                              <a:lumMod val="65000"/>
                              <a:lumOff val="35000"/>
                            </a:schemeClr>
                          </a:solidFill>
                          <a:effectLst/>
                          <a:latin typeface="+mn-lt"/>
                          <a:ea typeface="+mn-ea"/>
                          <a:cs typeface="+mn-cs"/>
                        </a:rPr>
                        <a:t>Forschungsdimension</a:t>
                      </a:r>
                      <a:r>
                        <a:rPr lang="de-DE" sz="1050" kern="1200" baseline="0" dirty="0">
                          <a:solidFill>
                            <a:schemeClr val="tx1">
                              <a:lumMod val="65000"/>
                              <a:lumOff val="35000"/>
                            </a:schemeClr>
                          </a:solidFill>
                          <a:effectLst/>
                          <a:latin typeface="+mn-lt"/>
                          <a:ea typeface="+mn-ea"/>
                          <a:cs typeface="+mn-cs"/>
                        </a:rPr>
                        <a:t> 2</a:t>
                      </a:r>
                      <a:endParaRPr lang="de-DE" sz="1050" kern="1200" dirty="0">
                        <a:solidFill>
                          <a:schemeClr val="tx1">
                            <a:lumMod val="65000"/>
                            <a:lumOff val="35000"/>
                          </a:schemeClr>
                        </a:solidFill>
                        <a:effectLst/>
                        <a:latin typeface="+mn-lt"/>
                        <a:ea typeface="+mn-ea"/>
                        <a:cs typeface="+mn-cs"/>
                      </a:endParaRPr>
                    </a:p>
                  </a:txBody>
                  <a:tcPr marT="34290" marB="3429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72514" rtl="0" eaLnBrk="1" fontAlgn="auto" latinLnBrk="0" hangingPunct="1">
                        <a:lnSpc>
                          <a:spcPct val="100000"/>
                        </a:lnSpc>
                        <a:spcBef>
                          <a:spcPts val="0"/>
                        </a:spcBef>
                        <a:spcAft>
                          <a:spcPts val="0"/>
                        </a:spcAft>
                        <a:buClrTx/>
                        <a:buSzTx/>
                        <a:buFontTx/>
                        <a:buNone/>
                        <a:tabLst/>
                        <a:defRPr/>
                      </a:pPr>
                      <a:r>
                        <a:rPr lang="de-DE" sz="1050" b="1" kern="1200" dirty="0">
                          <a:solidFill>
                            <a:schemeClr val="tx1">
                              <a:lumMod val="65000"/>
                              <a:lumOff val="35000"/>
                            </a:schemeClr>
                          </a:solidFill>
                          <a:effectLst/>
                          <a:latin typeface="+mn-lt"/>
                          <a:ea typeface="+mn-ea"/>
                          <a:cs typeface="+mn-cs"/>
                        </a:rPr>
                        <a:t>Öffentlicher Dienst: Image</a:t>
                      </a:r>
                      <a:endParaRPr lang="de-AT" sz="1050" b="1" dirty="0">
                        <a:solidFill>
                          <a:schemeClr val="tx1">
                            <a:lumMod val="65000"/>
                            <a:lumOff val="35000"/>
                          </a:schemeClr>
                        </a:solidFill>
                      </a:endParaRP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de-AT" sz="1050" b="0" dirty="0">
                          <a:solidFill>
                            <a:schemeClr val="tx1">
                              <a:lumMod val="65000"/>
                              <a:lumOff val="35000"/>
                            </a:schemeClr>
                          </a:solidFill>
                        </a:rPr>
                        <a:t>Seite </a:t>
                      </a:r>
                      <a:r>
                        <a:rPr lang="de-DE" sz="1050" b="0" dirty="0">
                          <a:solidFill>
                            <a:schemeClr val="tx1">
                              <a:lumMod val="65000"/>
                              <a:lumOff val="35000"/>
                            </a:schemeClr>
                          </a:solidFill>
                        </a:rPr>
                        <a:t>12</a:t>
                      </a:r>
                      <a:endParaRPr lang="de-AT" sz="1050" b="0" dirty="0">
                        <a:solidFill>
                          <a:schemeClr val="tx1">
                            <a:lumMod val="65000"/>
                            <a:lumOff val="35000"/>
                          </a:schemeClr>
                        </a:solidFill>
                      </a:endParaRP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8284">
                <a:tc>
                  <a:txBody>
                    <a:bodyPr/>
                    <a:lstStyle/>
                    <a:p>
                      <a:pPr marL="0" marR="0" indent="0" algn="ctr" defTabSz="872514" rtl="0" eaLnBrk="1" fontAlgn="auto" latinLnBrk="0" hangingPunct="1">
                        <a:lnSpc>
                          <a:spcPct val="100000"/>
                        </a:lnSpc>
                        <a:spcBef>
                          <a:spcPts val="0"/>
                        </a:spcBef>
                        <a:spcAft>
                          <a:spcPts val="0"/>
                        </a:spcAft>
                        <a:buClrTx/>
                        <a:buSzTx/>
                        <a:buFontTx/>
                        <a:buNone/>
                        <a:tabLst/>
                        <a:defRPr/>
                      </a:pPr>
                      <a:r>
                        <a:rPr lang="de-DE" sz="1050" kern="1200" dirty="0">
                          <a:solidFill>
                            <a:schemeClr val="tx1">
                              <a:lumMod val="65000"/>
                              <a:lumOff val="35000"/>
                            </a:schemeClr>
                          </a:solidFill>
                          <a:effectLst/>
                          <a:latin typeface="+mn-lt"/>
                          <a:ea typeface="+mn-ea"/>
                          <a:cs typeface="+mn-cs"/>
                        </a:rPr>
                        <a:t>Forschungsdimension</a:t>
                      </a:r>
                      <a:r>
                        <a:rPr lang="de-DE" sz="1050" kern="1200" baseline="0" dirty="0">
                          <a:solidFill>
                            <a:schemeClr val="tx1">
                              <a:lumMod val="65000"/>
                              <a:lumOff val="35000"/>
                            </a:schemeClr>
                          </a:solidFill>
                          <a:effectLst/>
                          <a:latin typeface="+mn-lt"/>
                          <a:ea typeface="+mn-ea"/>
                          <a:cs typeface="+mn-cs"/>
                        </a:rPr>
                        <a:t> 3</a:t>
                      </a:r>
                      <a:endParaRPr lang="de-DE" sz="1050" kern="1200" dirty="0">
                        <a:solidFill>
                          <a:schemeClr val="tx1">
                            <a:lumMod val="65000"/>
                            <a:lumOff val="35000"/>
                          </a:schemeClr>
                        </a:solidFill>
                        <a:effectLst/>
                        <a:latin typeface="+mn-lt"/>
                        <a:ea typeface="+mn-ea"/>
                        <a:cs typeface="+mn-cs"/>
                      </a:endParaRPr>
                    </a:p>
                  </a:txBody>
                  <a:tcPr marT="34290" marB="3429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72514" rtl="0" eaLnBrk="1" fontAlgn="auto" latinLnBrk="0" hangingPunct="1">
                        <a:lnSpc>
                          <a:spcPct val="100000"/>
                        </a:lnSpc>
                        <a:spcBef>
                          <a:spcPts val="0"/>
                        </a:spcBef>
                        <a:spcAft>
                          <a:spcPts val="0"/>
                        </a:spcAft>
                        <a:buClrTx/>
                        <a:buSzTx/>
                        <a:buFontTx/>
                        <a:buNone/>
                        <a:tabLst/>
                        <a:defRPr/>
                      </a:pPr>
                      <a:r>
                        <a:rPr lang="de-DE" sz="1050" b="1" kern="1200" dirty="0">
                          <a:solidFill>
                            <a:schemeClr val="tx1">
                              <a:lumMod val="65000"/>
                              <a:lumOff val="35000"/>
                            </a:schemeClr>
                          </a:solidFill>
                          <a:effectLst/>
                          <a:latin typeface="+mn-lt"/>
                          <a:ea typeface="+mn-ea"/>
                          <a:cs typeface="+mn-cs"/>
                        </a:rPr>
                        <a:t>Berufsgruppen im öffentlichen Dienst</a:t>
                      </a:r>
                      <a:endParaRPr lang="de-AT" sz="1050" b="1" dirty="0">
                        <a:solidFill>
                          <a:schemeClr val="tx1">
                            <a:lumMod val="65000"/>
                            <a:lumOff val="35000"/>
                          </a:schemeClr>
                        </a:solidFill>
                      </a:endParaRP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de-AT" sz="1050" b="0" dirty="0">
                          <a:solidFill>
                            <a:schemeClr val="tx1">
                              <a:lumMod val="65000"/>
                              <a:lumOff val="35000"/>
                            </a:schemeClr>
                          </a:solidFill>
                        </a:rPr>
                        <a:t>Seite </a:t>
                      </a:r>
                      <a:r>
                        <a:rPr lang="de-DE" sz="1050" b="0" dirty="0">
                          <a:solidFill>
                            <a:schemeClr val="tx1">
                              <a:lumMod val="65000"/>
                              <a:lumOff val="35000"/>
                            </a:schemeClr>
                          </a:solidFill>
                        </a:rPr>
                        <a:t>32</a:t>
                      </a:r>
                      <a:endParaRPr lang="de-AT" sz="1050" b="0" dirty="0">
                        <a:solidFill>
                          <a:schemeClr val="tx1">
                            <a:lumMod val="65000"/>
                            <a:lumOff val="35000"/>
                          </a:schemeClr>
                        </a:solidFill>
                      </a:endParaRP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8284">
                <a:tc>
                  <a:txBody>
                    <a:bodyPr/>
                    <a:lstStyle/>
                    <a:p>
                      <a:pPr marL="0" marR="0" indent="0" algn="ctr" defTabSz="872514" rtl="0" eaLnBrk="1" fontAlgn="auto" latinLnBrk="0" hangingPunct="1">
                        <a:lnSpc>
                          <a:spcPct val="100000"/>
                        </a:lnSpc>
                        <a:spcBef>
                          <a:spcPts val="0"/>
                        </a:spcBef>
                        <a:spcAft>
                          <a:spcPts val="0"/>
                        </a:spcAft>
                        <a:buClrTx/>
                        <a:buSzTx/>
                        <a:buFontTx/>
                        <a:buNone/>
                        <a:tabLst/>
                        <a:defRPr/>
                      </a:pPr>
                      <a:r>
                        <a:rPr lang="de-DE" sz="1050" kern="1200" dirty="0">
                          <a:solidFill>
                            <a:schemeClr val="tx1">
                              <a:lumMod val="65000"/>
                              <a:lumOff val="35000"/>
                            </a:schemeClr>
                          </a:solidFill>
                          <a:effectLst/>
                          <a:latin typeface="+mn-lt"/>
                          <a:ea typeface="+mn-ea"/>
                          <a:cs typeface="+mn-cs"/>
                        </a:rPr>
                        <a:t>Forschungsdimension</a:t>
                      </a:r>
                      <a:r>
                        <a:rPr lang="de-DE" sz="1050" kern="1200" baseline="0" dirty="0">
                          <a:solidFill>
                            <a:schemeClr val="tx1">
                              <a:lumMod val="65000"/>
                              <a:lumOff val="35000"/>
                            </a:schemeClr>
                          </a:solidFill>
                          <a:effectLst/>
                          <a:latin typeface="+mn-lt"/>
                          <a:ea typeface="+mn-ea"/>
                          <a:cs typeface="+mn-cs"/>
                        </a:rPr>
                        <a:t> 4</a:t>
                      </a:r>
                      <a:endParaRPr lang="de-DE" sz="1050" kern="1200" dirty="0">
                        <a:solidFill>
                          <a:schemeClr val="tx1">
                            <a:lumMod val="65000"/>
                            <a:lumOff val="35000"/>
                          </a:schemeClr>
                        </a:solidFill>
                        <a:effectLst/>
                        <a:latin typeface="+mn-lt"/>
                        <a:ea typeface="+mn-ea"/>
                        <a:cs typeface="+mn-cs"/>
                      </a:endParaRPr>
                    </a:p>
                  </a:txBody>
                  <a:tcPr marT="34290" marB="3429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872514" rtl="0" eaLnBrk="1" fontAlgn="auto" latinLnBrk="0" hangingPunct="1">
                        <a:lnSpc>
                          <a:spcPct val="100000"/>
                        </a:lnSpc>
                        <a:spcBef>
                          <a:spcPts val="0"/>
                        </a:spcBef>
                        <a:spcAft>
                          <a:spcPts val="0"/>
                        </a:spcAft>
                        <a:buClrTx/>
                        <a:buSzTx/>
                        <a:buFontTx/>
                        <a:buNone/>
                        <a:tabLst/>
                        <a:defRPr/>
                      </a:pPr>
                      <a:r>
                        <a:rPr lang="de-DE" sz="1050" b="1" kern="1200" dirty="0">
                          <a:solidFill>
                            <a:schemeClr val="tx1">
                              <a:lumMod val="65000"/>
                              <a:lumOff val="35000"/>
                            </a:schemeClr>
                          </a:solidFill>
                          <a:effectLst/>
                          <a:latin typeface="+mn-lt"/>
                          <a:ea typeface="+mn-ea"/>
                          <a:cs typeface="+mn-cs"/>
                        </a:rPr>
                        <a:t>Demokratie und Vertrauen</a:t>
                      </a:r>
                      <a:endParaRPr lang="de-AT" sz="1050" b="1" dirty="0">
                        <a:solidFill>
                          <a:schemeClr val="tx1">
                            <a:lumMod val="65000"/>
                            <a:lumOff val="35000"/>
                          </a:schemeClr>
                        </a:solidFill>
                      </a:endParaRP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de-AT" sz="1050" b="0" dirty="0">
                          <a:solidFill>
                            <a:schemeClr val="tx1">
                              <a:lumMod val="65000"/>
                              <a:lumOff val="35000"/>
                            </a:schemeClr>
                          </a:solidFill>
                        </a:rPr>
                        <a:t>Seite 40</a:t>
                      </a: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8284">
                <a:tc>
                  <a:txBody>
                    <a:bodyPr/>
                    <a:lstStyle/>
                    <a:p>
                      <a:pPr algn="ctr">
                        <a:lnSpc>
                          <a:spcPct val="100000"/>
                        </a:lnSpc>
                      </a:pPr>
                      <a:r>
                        <a:rPr lang="de-AT" sz="1050" b="0" dirty="0">
                          <a:solidFill>
                            <a:schemeClr val="tx1">
                              <a:lumMod val="65000"/>
                              <a:lumOff val="35000"/>
                            </a:schemeClr>
                          </a:solidFill>
                        </a:rPr>
                        <a:t>Management Summary </a:t>
                      </a:r>
                    </a:p>
                  </a:txBody>
                  <a:tcPr marT="34290" marB="3429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de-AT" sz="1050" b="1" dirty="0">
                          <a:solidFill>
                            <a:schemeClr val="tx1">
                              <a:lumMod val="65000"/>
                              <a:lumOff val="35000"/>
                            </a:schemeClr>
                          </a:solidFill>
                        </a:rPr>
                        <a:t>Eckpunkte und Ableitungen</a:t>
                      </a: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de-AT" sz="1050" b="0" dirty="0">
                          <a:solidFill>
                            <a:schemeClr val="tx1">
                              <a:lumMod val="65000"/>
                              <a:lumOff val="35000"/>
                            </a:schemeClr>
                          </a:solidFill>
                        </a:rPr>
                        <a:t>Seite 48</a:t>
                      </a:r>
                    </a:p>
                  </a:txBody>
                  <a:tcPr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3" name="Grafik 2">
            <a:extLst>
              <a:ext uri="{FF2B5EF4-FFF2-40B4-BE49-F238E27FC236}">
                <a16:creationId xmlns:a16="http://schemas.microsoft.com/office/drawing/2014/main" id="{F54A0851-7F5D-AAFE-07F5-563E2A820B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85" t="1" b="8604"/>
          <a:stretch/>
        </p:blipFill>
        <p:spPr>
          <a:xfrm>
            <a:off x="2414873" y="3962565"/>
            <a:ext cx="745200" cy="533082"/>
          </a:xfrm>
          <a:prstGeom prst="rect">
            <a:avLst/>
          </a:prstGeom>
        </p:spPr>
      </p:pic>
      <p:pic>
        <p:nvPicPr>
          <p:cNvPr id="10" name="Grafik 9">
            <a:extLst>
              <a:ext uri="{FF2B5EF4-FFF2-40B4-BE49-F238E27FC236}">
                <a16:creationId xmlns:a16="http://schemas.microsoft.com/office/drawing/2014/main" id="{7EC06BCC-ABAB-00D6-245C-8754438FC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964149"/>
            <a:ext cx="745200" cy="545984"/>
          </a:xfrm>
          <a:prstGeom prst="rect">
            <a:avLst/>
          </a:prstGeom>
        </p:spPr>
      </p:pic>
      <p:pic>
        <p:nvPicPr>
          <p:cNvPr id="11" name="Grafik 10">
            <a:extLst>
              <a:ext uri="{FF2B5EF4-FFF2-40B4-BE49-F238E27FC236}">
                <a16:creationId xmlns:a16="http://schemas.microsoft.com/office/drawing/2014/main" id="{EA74E7B1-54E0-1F5D-5E9E-D93B21243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05" y="1729145"/>
            <a:ext cx="746208" cy="497472"/>
          </a:xfrm>
          <a:prstGeom prst="rect">
            <a:avLst/>
          </a:prstGeom>
        </p:spPr>
      </p:pic>
      <p:pic>
        <p:nvPicPr>
          <p:cNvPr id="12" name="Grafik 11">
            <a:extLst>
              <a:ext uri="{FF2B5EF4-FFF2-40B4-BE49-F238E27FC236}">
                <a16:creationId xmlns:a16="http://schemas.microsoft.com/office/drawing/2014/main" id="{04BE75C5-3CDB-FBC2-2AC8-0FDCAEFAA5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8827" y="2404309"/>
            <a:ext cx="897293" cy="595380"/>
          </a:xfrm>
          <a:prstGeom prst="rect">
            <a:avLst/>
          </a:prstGeom>
        </p:spPr>
      </p:pic>
      <p:pic>
        <p:nvPicPr>
          <p:cNvPr id="13" name="Grafik 12">
            <a:extLst>
              <a:ext uri="{FF2B5EF4-FFF2-40B4-BE49-F238E27FC236}">
                <a16:creationId xmlns:a16="http://schemas.microsoft.com/office/drawing/2014/main" id="{A87C1ED1-20E5-4FDC-9F7C-4427178804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07413" y="3197700"/>
            <a:ext cx="745200" cy="496800"/>
          </a:xfrm>
          <a:prstGeom prst="rect">
            <a:avLst/>
          </a:prstGeom>
        </p:spPr>
      </p:pic>
    </p:spTree>
    <p:extLst>
      <p:ext uri="{BB962C8B-B14F-4D97-AF65-F5344CB8AC3E}">
        <p14:creationId xmlns:p14="http://schemas.microsoft.com/office/powerpoint/2010/main" val="248441025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Berufswahl: Öffentlicher Dienst oder Privatwirtschaft </a:t>
            </a:r>
            <a:r>
              <a:rPr lang="de-DE" dirty="0"/>
              <a:t>– Trend</a:t>
            </a:r>
          </a:p>
        </p:txBody>
      </p:sp>
      <p:sp>
        <p:nvSpPr>
          <p:cNvPr id="3" name="Textplatzhalter 2"/>
          <p:cNvSpPr>
            <a:spLocks noGrp="1"/>
          </p:cNvSpPr>
          <p:nvPr>
            <p:ph type="body" sz="quarter" idx="17"/>
          </p:nvPr>
        </p:nvSpPr>
        <p:spPr>
          <a:xfrm>
            <a:off x="323155" y="752648"/>
            <a:ext cx="8569325" cy="195826"/>
          </a:xfrm>
        </p:spPr>
        <p:txBody>
          <a:bodyPr/>
          <a:lstStyle/>
          <a:p>
            <a:pPr marL="536575" indent="-536575"/>
            <a:r>
              <a:rPr lang="de-DE" dirty="0"/>
              <a:t>Frage 8:	</a:t>
            </a:r>
            <a:r>
              <a:rPr lang="de-AT" dirty="0"/>
              <a:t>"Wenn Sie sich noch einmal neu über Ihren Berufsweg entscheiden könnten. Würden Sie eher einen Beruf in der Privatwirtschaft oder eher im öffentlichen Dienst aussuchen?"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63C5B3BA-F094-4536-7116-E9A06739EC9D}"/>
              </a:ext>
            </a:extLst>
          </p:cNvPr>
          <p:cNvPicPr>
            <a:picLocks noChangeAspect="1"/>
          </p:cNvPicPr>
          <p:nvPr/>
        </p:nvPicPr>
        <p:blipFill>
          <a:blip r:embed="rId2"/>
          <a:stretch>
            <a:fillRect/>
          </a:stretch>
        </p:blipFill>
        <p:spPr>
          <a:xfrm>
            <a:off x="415637" y="1067573"/>
            <a:ext cx="8312727" cy="3664417"/>
          </a:xfrm>
          <a:prstGeom prst="rect">
            <a:avLst/>
          </a:prstGeom>
        </p:spPr>
      </p:pic>
    </p:spTree>
    <p:extLst>
      <p:ext uri="{BB962C8B-B14F-4D97-AF65-F5344CB8AC3E}">
        <p14:creationId xmlns:p14="http://schemas.microsoft.com/office/powerpoint/2010/main" val="299068621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Management Summary – Öffentlicher Dienst: Image</a:t>
            </a:r>
          </a:p>
        </p:txBody>
      </p:sp>
      <p:sp>
        <p:nvSpPr>
          <p:cNvPr id="3" name="Rechteck 2">
            <a:extLst>
              <a:ext uri="{FF2B5EF4-FFF2-40B4-BE49-F238E27FC236}">
                <a16:creationId xmlns:a16="http://schemas.microsoft.com/office/drawing/2014/main" id="{B8317E4F-0ED4-CFAB-B74C-2A55C817FDCB}"/>
              </a:ext>
            </a:extLst>
          </p:cNvPr>
          <p:cNvSpPr/>
          <p:nvPr/>
        </p:nvSpPr>
        <p:spPr>
          <a:xfrm>
            <a:off x="288000" y="771550"/>
            <a:ext cx="8568000" cy="16561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a:solidFill>
                  <a:prstClr val="black"/>
                </a:solidFill>
              </a:rPr>
              <a:t>Spontan werden mit dem öffentlichen Dienst am ehesten Bedienstete diverser Zuständigkeitsbereiche verbunden, vor allem </a:t>
            </a:r>
            <a:r>
              <a:rPr lang="de-DE" sz="1050" b="1" u="sng" dirty="0" err="1">
                <a:solidFill>
                  <a:prstClr val="black"/>
                </a:solidFill>
              </a:rPr>
              <a:t>Polizist:innen</a:t>
            </a:r>
            <a:endParaRPr lang="de-DE" sz="1050" b="1" u="sng" dirty="0">
              <a:solidFill>
                <a:prstClr val="black"/>
              </a:solidFill>
            </a:endParaRP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Am häufigsten verbinden die befragten </a:t>
            </a:r>
            <a:r>
              <a:rPr lang="de-DE" sz="1050" dirty="0" err="1">
                <a:solidFill>
                  <a:prstClr val="black"/>
                </a:solidFill>
              </a:rPr>
              <a:t>Österreicher:innen</a:t>
            </a:r>
            <a:r>
              <a:rPr lang="de-DE" sz="1050" dirty="0">
                <a:solidFill>
                  <a:prstClr val="black"/>
                </a:solidFill>
              </a:rPr>
              <a:t> ab 16 Jahren spontan </a:t>
            </a:r>
            <a:r>
              <a:rPr lang="de-DE" sz="1050" dirty="0" err="1">
                <a:solidFill>
                  <a:prstClr val="black"/>
                </a:solidFill>
              </a:rPr>
              <a:t>Beamt:innen</a:t>
            </a:r>
            <a:r>
              <a:rPr lang="de-DE" sz="1050" dirty="0">
                <a:solidFill>
                  <a:prstClr val="black"/>
                </a:solidFill>
              </a:rPr>
              <a:t>, Gemeinde-, Magistrats-, Landes- und Staatsbedienstete (26%) sowie </a:t>
            </a:r>
            <a:r>
              <a:rPr lang="de-DE" sz="1050" dirty="0" err="1">
                <a:solidFill>
                  <a:prstClr val="black"/>
                </a:solidFill>
              </a:rPr>
              <a:t>Polizist:innen</a:t>
            </a:r>
            <a:r>
              <a:rPr lang="de-DE" sz="1050" dirty="0">
                <a:solidFill>
                  <a:prstClr val="black"/>
                </a:solidFill>
              </a:rPr>
              <a:t> bzw. die Polizei als Institution (21%), wenn sie an den Begriff „öffentlicher Dienst“ denken. Im Durchschnitt werden rund 2,1 Aspekte kundgetan. Die Finanzierung mittels öffentlicher Gelder sowie die Pragmatisierung werden vergleichsweise seltener zu Protokoll gegeben.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Im Trendverlauf seit 2019 ergeben sich nur marginale Auf und Abs.</a:t>
            </a:r>
          </a:p>
        </p:txBody>
      </p:sp>
      <p:sp>
        <p:nvSpPr>
          <p:cNvPr id="4" name="Rechteck 3">
            <a:extLst>
              <a:ext uri="{FF2B5EF4-FFF2-40B4-BE49-F238E27FC236}">
                <a16:creationId xmlns:a16="http://schemas.microsoft.com/office/drawing/2014/main" id="{E71C1CAD-3C68-65E8-8F79-E30E957AACF1}"/>
              </a:ext>
            </a:extLst>
          </p:cNvPr>
          <p:cNvSpPr/>
          <p:nvPr/>
        </p:nvSpPr>
        <p:spPr>
          <a:xfrm>
            <a:off x="288000" y="2571750"/>
            <a:ext cx="8568000" cy="16561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a:solidFill>
                  <a:prstClr val="black"/>
                </a:solidFill>
              </a:rPr>
              <a:t>Dem öffentlichen Dienst wird eine sehr hohe Bedeutung für die Lebensqualität zugesprochen</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Etwa 6 von 7 Befragte sind der Meinung, dass der öffentliche Dienst wichtig (Note 1+2) für die Lebensqualität in Österreich ist. Knapp drei Fünftel der </a:t>
            </a:r>
            <a:r>
              <a:rPr lang="de-DE" sz="1050" dirty="0" err="1">
                <a:solidFill>
                  <a:prstClr val="black"/>
                </a:solidFill>
              </a:rPr>
              <a:t>Österreicher:innen</a:t>
            </a:r>
            <a:r>
              <a:rPr lang="de-DE" sz="1050" dirty="0">
                <a:solidFill>
                  <a:prstClr val="black"/>
                </a:solidFill>
              </a:rPr>
              <a:t> meinen, dass Dienste wie Gesundheitsberufe, Sachverständige sowie Blaulichtorganisationen und </a:t>
            </a:r>
            <a:r>
              <a:rPr lang="de-DE" sz="1050" dirty="0" err="1">
                <a:solidFill>
                  <a:prstClr val="black"/>
                </a:solidFill>
              </a:rPr>
              <a:t>Lehrer:innen</a:t>
            </a:r>
            <a:r>
              <a:rPr lang="de-DE" sz="1050" dirty="0">
                <a:solidFill>
                  <a:prstClr val="black"/>
                </a:solidFill>
              </a:rPr>
              <a:t> sogar sehr wichtig für die Lebensqualität sind (Note 1) – dieser Wert hält sich im Trendvergleich zu 2023 stabil.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In dieser Abfrage ist in der </a:t>
            </a:r>
            <a:r>
              <a:rPr lang="de-DE" sz="1050" dirty="0" err="1">
                <a:solidFill>
                  <a:prstClr val="black"/>
                </a:solidFill>
              </a:rPr>
              <a:t>TopBox</a:t>
            </a:r>
            <a:r>
              <a:rPr lang="de-DE" sz="1050" dirty="0">
                <a:solidFill>
                  <a:prstClr val="black"/>
                </a:solidFill>
              </a:rPr>
              <a:t> ein tendenzielles Bildungsgefälle erkennbar: Personen mit formell höherer Bildung vergeben häufiger die Bestnote und sprechen damit dem öffentlichen Dienst etwas mehr Bedeutung für die Lebensqualität in Österreich zu als ihre jeweiligen soziodemografischen Gegengruppen. Ebenso tun dies </a:t>
            </a:r>
            <a:r>
              <a:rPr lang="de-DE" sz="1050" dirty="0" err="1">
                <a:solidFill>
                  <a:prstClr val="black"/>
                </a:solidFill>
              </a:rPr>
              <a:t>Beamt:innen</a:t>
            </a:r>
            <a:r>
              <a:rPr lang="de-DE" sz="1050" dirty="0">
                <a:solidFill>
                  <a:prstClr val="black"/>
                </a:solidFill>
              </a:rPr>
              <a:t> und </a:t>
            </a:r>
            <a:r>
              <a:rPr lang="de-DE" sz="1050" dirty="0" err="1">
                <a:solidFill>
                  <a:prstClr val="black"/>
                </a:solidFill>
              </a:rPr>
              <a:t>Landbewohner:innen</a:t>
            </a:r>
            <a:r>
              <a:rPr lang="de-DE" sz="1050" dirty="0">
                <a:solidFill>
                  <a:prstClr val="black"/>
                </a:solidFill>
              </a:rPr>
              <a:t>.</a:t>
            </a:r>
          </a:p>
        </p:txBody>
      </p:sp>
    </p:spTree>
    <p:extLst>
      <p:ext uri="{BB962C8B-B14F-4D97-AF65-F5344CB8AC3E}">
        <p14:creationId xmlns:p14="http://schemas.microsoft.com/office/powerpoint/2010/main" val="3879130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Management Summary – Öffentlicher Dienst: Image</a:t>
            </a:r>
          </a:p>
        </p:txBody>
      </p:sp>
      <p:sp>
        <p:nvSpPr>
          <p:cNvPr id="3" name="Rechteck 2">
            <a:extLst>
              <a:ext uri="{FF2B5EF4-FFF2-40B4-BE49-F238E27FC236}">
                <a16:creationId xmlns:a16="http://schemas.microsoft.com/office/drawing/2014/main" id="{B8317E4F-0ED4-CFAB-B74C-2A55C817FDCB}"/>
              </a:ext>
            </a:extLst>
          </p:cNvPr>
          <p:cNvSpPr/>
          <p:nvPr/>
        </p:nvSpPr>
        <p:spPr>
          <a:xfrm>
            <a:off x="288000" y="2041712"/>
            <a:ext cx="8568000" cy="13320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err="1">
                <a:solidFill>
                  <a:prstClr val="black"/>
                </a:solidFill>
              </a:rPr>
              <a:t>Mitarbeiter:innen</a:t>
            </a:r>
            <a:r>
              <a:rPr lang="de-DE" sz="1050" b="1" u="sng" dirty="0">
                <a:solidFill>
                  <a:prstClr val="black"/>
                </a:solidFill>
              </a:rPr>
              <a:t> des öffentlichen Dienstes hinterlassen einen neutralen bzw. positiven Eindruck</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Befragte, die bereits Erfahrungen mit </a:t>
            </a:r>
            <a:r>
              <a:rPr lang="de-DE" sz="1050" dirty="0" err="1">
                <a:solidFill>
                  <a:prstClr val="black"/>
                </a:solidFill>
              </a:rPr>
              <a:t>Mitarbeiter:innen</a:t>
            </a:r>
            <a:r>
              <a:rPr lang="de-DE" sz="1050" dirty="0">
                <a:solidFill>
                  <a:prstClr val="black"/>
                </a:solidFill>
              </a:rPr>
              <a:t> im öffentlichen Dienst gesammelt haben, beschreiben diese hauptsächlich als neutral (48%) bzw. positiv (37%). 16 Prozent dieser Gruppe haben Negatives erlebt.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Personen mit höherer Bildung sowie jene, die den öffentlichen Dienst als sehr wichtig erachten, haben sich überdurchschnittlich häufig ein positives Bild vom öffentlichen Dienst machen können.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Insgesamt zeigt sich ein relativ stabiles Bild seit 2019.</a:t>
            </a:r>
          </a:p>
        </p:txBody>
      </p:sp>
      <p:sp>
        <p:nvSpPr>
          <p:cNvPr id="6" name="Rechteck 5">
            <a:extLst>
              <a:ext uri="{FF2B5EF4-FFF2-40B4-BE49-F238E27FC236}">
                <a16:creationId xmlns:a16="http://schemas.microsoft.com/office/drawing/2014/main" id="{B4AC8DE5-3A6B-F1CA-4896-26382D2A6BB5}"/>
              </a:ext>
            </a:extLst>
          </p:cNvPr>
          <p:cNvSpPr/>
          <p:nvPr/>
        </p:nvSpPr>
        <p:spPr>
          <a:xfrm>
            <a:off x="288000" y="611514"/>
            <a:ext cx="8568000" cy="13320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a:solidFill>
                  <a:prstClr val="black"/>
                </a:solidFill>
              </a:rPr>
              <a:t>Der öffentliche Dienst wird am häufigsten als verantwortungsvoll, aber auch als überlastet und überfordert wahrgenommen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Am häufigsten nimmt die österreichische Bevölkerung ab 16 Jahren den öffentlichen Dienst einerseits als verantwortungsvoll, verlässlich, hilfsbereit und kompetent, und andererseits auch als überfordert bzw. überlastet wahr (‘trifft voll und ganz zu‘: 28%-35%). Als modern oder kreativ wird der öffentliche Dienst hingegen vergleichsweise seltener bezeichnet.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Im Trend zum Vorjahr werden dem öffentlichen Dienst heuer die Eigenschaft „überlastet“ und „überfordert“ in der </a:t>
            </a:r>
            <a:r>
              <a:rPr lang="de-DE" sz="1050" dirty="0" err="1">
                <a:solidFill>
                  <a:prstClr val="black"/>
                </a:solidFill>
              </a:rPr>
              <a:t>TopBox</a:t>
            </a:r>
            <a:r>
              <a:rPr lang="de-DE" sz="1050" dirty="0">
                <a:solidFill>
                  <a:prstClr val="black"/>
                </a:solidFill>
              </a:rPr>
              <a:t> weniger häufig zugeschrieben.</a:t>
            </a:r>
          </a:p>
        </p:txBody>
      </p:sp>
      <p:sp>
        <p:nvSpPr>
          <p:cNvPr id="7" name="Rechteck 6">
            <a:extLst>
              <a:ext uri="{FF2B5EF4-FFF2-40B4-BE49-F238E27FC236}">
                <a16:creationId xmlns:a16="http://schemas.microsoft.com/office/drawing/2014/main" id="{B0866148-FBD3-39B7-7524-FF559D870F26}"/>
              </a:ext>
            </a:extLst>
          </p:cNvPr>
          <p:cNvSpPr/>
          <p:nvPr/>
        </p:nvSpPr>
        <p:spPr>
          <a:xfrm>
            <a:off x="288000" y="3471910"/>
            <a:ext cx="8568000" cy="13320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a:solidFill>
                  <a:prstClr val="black"/>
                </a:solidFill>
              </a:rPr>
              <a:t>Rund jeder fünfte Befragte würde sich für einen Berufsweg im öffentlichen Dienst entscheiden</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Mehr als die Hälfte der befragten </a:t>
            </a:r>
            <a:r>
              <a:rPr lang="de-DE" sz="1050" dirty="0" err="1">
                <a:solidFill>
                  <a:prstClr val="black"/>
                </a:solidFill>
              </a:rPr>
              <a:t>Österreicher:innen</a:t>
            </a:r>
            <a:r>
              <a:rPr lang="de-DE" sz="1050" dirty="0">
                <a:solidFill>
                  <a:prstClr val="black"/>
                </a:solidFill>
              </a:rPr>
              <a:t> ab 16 Jahren würde zu einem Berufsweg in der Privatwirtschaft tendieren, wenn sie sich noch einmal neu entscheiden könnten, rund jeder fünfte Befragte würde sich den öffentlichen Dienst aussuchen.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Auch wenn folgendes aufgrund der geringen Fallzahl nur mit Vorsicht zu interpretieren ist, geben rund 2 von 3 </a:t>
            </a:r>
            <a:r>
              <a:rPr lang="de-DE" sz="1050" dirty="0" err="1">
                <a:solidFill>
                  <a:prstClr val="black"/>
                </a:solidFill>
              </a:rPr>
              <a:t>Beamt:innen</a:t>
            </a:r>
            <a:r>
              <a:rPr lang="de-DE" sz="1050" dirty="0">
                <a:solidFill>
                  <a:prstClr val="black"/>
                </a:solidFill>
              </a:rPr>
              <a:t> an, wieder im öffentlichen Dienst arbeiten zu wollen, neun Prozent würden sich für die Privatwirtschaft entscheiden.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In den insgesamt 6 Messungen ist das Ergebnis in der österreichischen Bevölkerung ab 16 Jahren relativ stabil mit der Tendenz einer steigenden Präferenz hin zur Privatwirtschaft.</a:t>
            </a:r>
          </a:p>
        </p:txBody>
      </p:sp>
    </p:spTree>
    <p:extLst>
      <p:ext uri="{BB962C8B-B14F-4D97-AF65-F5344CB8AC3E}">
        <p14:creationId xmlns:p14="http://schemas.microsoft.com/office/powerpoint/2010/main" val="65280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7"/>
          </p:nvPr>
        </p:nvSpPr>
        <p:spPr>
          <a:xfrm>
            <a:off x="3563891" y="2709105"/>
            <a:ext cx="5328965" cy="1741626"/>
          </a:xfrm>
        </p:spPr>
        <p:txBody>
          <a:bodyPr/>
          <a:lstStyle/>
          <a:p>
            <a:pPr marL="171450" indent="-171450">
              <a:buFont typeface="Arial" panose="020B0604020202020204" pitchFamily="34" charset="0"/>
              <a:buChar char="•"/>
            </a:pPr>
            <a:r>
              <a:rPr lang="de-AT" dirty="0"/>
              <a:t>Image verschiedener Berufsgruppen</a:t>
            </a:r>
          </a:p>
          <a:p>
            <a:pPr marL="171450" indent="-171450">
              <a:buFont typeface="Arial" panose="020B0604020202020204" pitchFamily="34" charset="0"/>
              <a:buChar char="•"/>
            </a:pPr>
            <a:r>
              <a:rPr lang="de-AT" dirty="0"/>
              <a:t>Anforderungen an </a:t>
            </a:r>
            <a:r>
              <a:rPr lang="de-AT" dirty="0" err="1"/>
              <a:t>Mitarbeiter:innen</a:t>
            </a:r>
            <a:r>
              <a:rPr lang="de-AT" dirty="0"/>
              <a:t> im öffentlichen Dienst</a:t>
            </a:r>
          </a:p>
        </p:txBody>
      </p:sp>
      <p:sp>
        <p:nvSpPr>
          <p:cNvPr id="4" name="Titel 3"/>
          <p:cNvSpPr>
            <a:spLocks noGrp="1"/>
          </p:cNvSpPr>
          <p:nvPr>
            <p:ph type="title"/>
          </p:nvPr>
        </p:nvSpPr>
        <p:spPr/>
        <p:txBody>
          <a:bodyPr/>
          <a:lstStyle/>
          <a:p>
            <a:r>
              <a:rPr lang="de-DE" dirty="0"/>
              <a:t>Forschungsdimension 3</a:t>
            </a:r>
            <a:br>
              <a:rPr lang="de-DE" dirty="0"/>
            </a:br>
            <a:r>
              <a:rPr lang="de-DE" b="1" dirty="0"/>
              <a:t>Berufsgruppen im öffentlichen Dienst</a:t>
            </a:r>
          </a:p>
        </p:txBody>
      </p:sp>
      <p:pic>
        <p:nvPicPr>
          <p:cNvPr id="5" name="Bildplatzhalter 2">
            <a:extLst>
              <a:ext uri="{FF2B5EF4-FFF2-40B4-BE49-F238E27FC236}">
                <a16:creationId xmlns:a16="http://schemas.microsoft.com/office/drawing/2014/main" id="{54BF3699-A17E-78B9-529F-9C680CD8F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36" y="2709663"/>
            <a:ext cx="2132376" cy="1414893"/>
          </a:xfrm>
          <a:prstGeom prst="rect">
            <a:avLst/>
          </a:prstGeom>
        </p:spPr>
      </p:pic>
    </p:spTree>
    <p:extLst>
      <p:ext uri="{BB962C8B-B14F-4D97-AF65-F5344CB8AC3E}">
        <p14:creationId xmlns:p14="http://schemas.microsoft.com/office/powerpoint/2010/main" val="4164758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Image verschiedener Berufsgruppen</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3:	</a:t>
            </a:r>
            <a:r>
              <a:rPr lang="de-AT" dirty="0"/>
              <a:t>"Ich lese Ihnen nun unterschiedliche Berufsgruppen vor. Bitte sagen Sie mir, von welchen Berufsgruppen Sie eine sehr gute Meinung, eine gute, eine eher weniger gute oder überhaupt keine gute Meinung haben." </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FF6960F5-7152-9E1C-1A7B-72E5985AC7B8}"/>
              </a:ext>
            </a:extLst>
          </p:cNvPr>
          <p:cNvPicPr>
            <a:picLocks noChangeAspect="1"/>
          </p:cNvPicPr>
          <p:nvPr/>
        </p:nvPicPr>
        <p:blipFill>
          <a:blip r:embed="rId2"/>
          <a:stretch>
            <a:fillRect/>
          </a:stretch>
        </p:blipFill>
        <p:spPr>
          <a:xfrm>
            <a:off x="415637" y="1117906"/>
            <a:ext cx="8312727" cy="3641176"/>
          </a:xfrm>
          <a:prstGeom prst="rect">
            <a:avLst/>
          </a:prstGeom>
        </p:spPr>
      </p:pic>
    </p:spTree>
    <p:extLst>
      <p:ext uri="{BB962C8B-B14F-4D97-AF65-F5344CB8AC3E}">
        <p14:creationId xmlns:p14="http://schemas.microsoft.com/office/powerpoint/2010/main" val="403057111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Image verschiedener Berufsgruppen </a:t>
            </a:r>
            <a:r>
              <a:rPr lang="de-DE" dirty="0"/>
              <a:t>– Trend</a:t>
            </a:r>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3:	</a:t>
            </a:r>
            <a:r>
              <a:rPr lang="de-AT" dirty="0"/>
              <a:t>"Ich lese Ihnen nun unterschiedliche Berufsgruppen vor. Bitte sagen Sie mir, von welchen Berufsgruppen Sie eine sehr gute Meinung, eine gute, eine eher weniger gute oder überhaupt keine gute Meinung haben." </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C2D56EC0-DB1F-2E28-DB5D-DFCC990E0375}"/>
              </a:ext>
            </a:extLst>
          </p:cNvPr>
          <p:cNvPicPr>
            <a:picLocks noChangeAspect="1"/>
          </p:cNvPicPr>
          <p:nvPr/>
        </p:nvPicPr>
        <p:blipFill>
          <a:blip r:embed="rId2"/>
          <a:stretch>
            <a:fillRect/>
          </a:stretch>
        </p:blipFill>
        <p:spPr>
          <a:xfrm>
            <a:off x="415637" y="1145379"/>
            <a:ext cx="8312727" cy="3672165"/>
          </a:xfrm>
          <a:prstGeom prst="rect">
            <a:avLst/>
          </a:prstGeom>
        </p:spPr>
      </p:pic>
    </p:spTree>
    <p:extLst>
      <p:ext uri="{BB962C8B-B14F-4D97-AF65-F5344CB8AC3E}">
        <p14:creationId xmlns:p14="http://schemas.microsoft.com/office/powerpoint/2010/main" val="269469661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Image verschiedener Berufsgruppen</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3:	</a:t>
            </a:r>
            <a:r>
              <a:rPr lang="de-AT" dirty="0"/>
              <a:t>"Ich lese Ihnen nun unterschiedliche Berufsgruppen vor. Bitte sagen Sie mir, von welchen Berufsgruppen Sie eine sehr gute Meinung, eine gute, eine eher weniger gute oder überhaupt keine gute Meinung haben." </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C95C747C-382A-2AA7-4549-4CDDA9B0E5ED}"/>
              </a:ext>
            </a:extLst>
          </p:cNvPr>
          <p:cNvPicPr>
            <a:picLocks noChangeAspect="1"/>
          </p:cNvPicPr>
          <p:nvPr/>
        </p:nvPicPr>
        <p:blipFill>
          <a:blip r:embed="rId2"/>
          <a:stretch>
            <a:fillRect/>
          </a:stretch>
        </p:blipFill>
        <p:spPr>
          <a:xfrm>
            <a:off x="415637" y="1108927"/>
            <a:ext cx="8312727" cy="3780625"/>
          </a:xfrm>
          <a:prstGeom prst="rect">
            <a:avLst/>
          </a:prstGeom>
        </p:spPr>
      </p:pic>
    </p:spTree>
    <p:extLst>
      <p:ext uri="{BB962C8B-B14F-4D97-AF65-F5344CB8AC3E}">
        <p14:creationId xmlns:p14="http://schemas.microsoft.com/office/powerpoint/2010/main" val="127495356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Anforderungen an </a:t>
            </a:r>
            <a:r>
              <a:rPr lang="de-AT" dirty="0" err="1"/>
              <a:t>Mitarbeiter:innen</a:t>
            </a:r>
            <a:r>
              <a:rPr lang="de-AT" dirty="0"/>
              <a:t> im öffentlichen Dienst</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7:	</a:t>
            </a:r>
            <a:r>
              <a:rPr lang="de-AT" dirty="0"/>
              <a:t>"Es gibt ja unterschiedliche Ansichten darüber, womit die Mitarbeiter des öffentlichen Dienstes heutzutage aktuell konfrontiert sind. Was von den folgenden Dingen stellt Ihrer Ansicht nach eine große, mittelmäßige, geringe oder keine Schwierigkeit für Mitarbeiter des öffentlichen Dienstes dar?"</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06FA43A6-724D-366F-84D1-CA81F0097150}"/>
              </a:ext>
            </a:extLst>
          </p:cNvPr>
          <p:cNvPicPr>
            <a:picLocks noChangeAspect="1"/>
          </p:cNvPicPr>
          <p:nvPr/>
        </p:nvPicPr>
        <p:blipFill>
          <a:blip r:embed="rId2"/>
          <a:stretch>
            <a:fillRect/>
          </a:stretch>
        </p:blipFill>
        <p:spPr>
          <a:xfrm>
            <a:off x="415637" y="1081789"/>
            <a:ext cx="8312727" cy="3834855"/>
          </a:xfrm>
          <a:prstGeom prst="rect">
            <a:avLst/>
          </a:prstGeom>
        </p:spPr>
      </p:pic>
    </p:spTree>
    <p:extLst>
      <p:ext uri="{BB962C8B-B14F-4D97-AF65-F5344CB8AC3E}">
        <p14:creationId xmlns:p14="http://schemas.microsoft.com/office/powerpoint/2010/main" val="235404680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Anforderungen an </a:t>
            </a:r>
            <a:r>
              <a:rPr lang="de-AT" dirty="0" err="1"/>
              <a:t>Mitarbeiter:innen</a:t>
            </a:r>
            <a:r>
              <a:rPr lang="de-AT" dirty="0"/>
              <a:t> im öffentlichen Dienst </a:t>
            </a:r>
            <a:r>
              <a:rPr lang="de-DE" dirty="0"/>
              <a:t>– Trend</a:t>
            </a:r>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7:	</a:t>
            </a:r>
            <a:r>
              <a:rPr lang="de-AT" dirty="0"/>
              <a:t>"Es gibt ja unterschiedliche Ansichten darüber, womit die Mitarbeiter des öffentlichen Dienstes heutzutage aktuell konfrontiert sind. Was von den folgenden Dingen stellt Ihrer Ansicht nach eine große, mittelmäßige, geringe oder keine Schwierigkeit für Mitarbeiter des öffentlichen Dienstes dar?"</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15F3D550-4D68-9535-8B45-173910A919A6}"/>
              </a:ext>
            </a:extLst>
          </p:cNvPr>
          <p:cNvPicPr>
            <a:picLocks noChangeAspect="1"/>
          </p:cNvPicPr>
          <p:nvPr/>
        </p:nvPicPr>
        <p:blipFill>
          <a:blip r:embed="rId2"/>
          <a:stretch>
            <a:fillRect/>
          </a:stretch>
        </p:blipFill>
        <p:spPr>
          <a:xfrm>
            <a:off x="769122" y="1031378"/>
            <a:ext cx="8066532" cy="3882771"/>
          </a:xfrm>
          <a:prstGeom prst="rect">
            <a:avLst/>
          </a:prstGeom>
        </p:spPr>
      </p:pic>
    </p:spTree>
    <p:extLst>
      <p:ext uri="{BB962C8B-B14F-4D97-AF65-F5344CB8AC3E}">
        <p14:creationId xmlns:p14="http://schemas.microsoft.com/office/powerpoint/2010/main" val="201804626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Anforderungen an </a:t>
            </a:r>
            <a:r>
              <a:rPr lang="de-AT" dirty="0" err="1"/>
              <a:t>Mitarbeiter:innen</a:t>
            </a:r>
            <a:r>
              <a:rPr lang="de-AT" dirty="0"/>
              <a:t> im öffentlichen Dienst</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7:	</a:t>
            </a:r>
            <a:r>
              <a:rPr lang="de-AT" dirty="0"/>
              <a:t>"Es gibt ja unterschiedliche Ansichten darüber, womit die Mitarbeiter des öffentlichen Dienstes heutzutage aktuell konfrontiert sind. Was von den folgenden Dingen stellt Ihrer Ansicht nach eine große, mittelmäßige, geringe oder keine Schwierigkeit für Mitarbeiter des öffentlichen Dienstes dar?"</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65EE74DD-C16E-06A1-326C-D291EF5FE106}"/>
              </a:ext>
            </a:extLst>
          </p:cNvPr>
          <p:cNvPicPr>
            <a:picLocks noChangeAspect="1"/>
          </p:cNvPicPr>
          <p:nvPr/>
        </p:nvPicPr>
        <p:blipFill>
          <a:blip r:embed="rId2"/>
          <a:stretch>
            <a:fillRect/>
          </a:stretch>
        </p:blipFill>
        <p:spPr>
          <a:xfrm>
            <a:off x="415637" y="1177781"/>
            <a:ext cx="8312727" cy="3660082"/>
          </a:xfrm>
          <a:prstGeom prst="rect">
            <a:avLst/>
          </a:prstGeom>
        </p:spPr>
      </p:pic>
    </p:spTree>
    <p:extLst>
      <p:ext uri="{BB962C8B-B14F-4D97-AF65-F5344CB8AC3E}">
        <p14:creationId xmlns:p14="http://schemas.microsoft.com/office/powerpoint/2010/main" val="13660270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7"/>
          </p:nvPr>
        </p:nvSpPr>
        <p:spPr>
          <a:xfrm>
            <a:off x="3563891" y="2712583"/>
            <a:ext cx="5328965" cy="1741626"/>
          </a:xfrm>
        </p:spPr>
        <p:txBody>
          <a:bodyPr/>
          <a:lstStyle/>
          <a:p>
            <a:pPr marL="171450" indent="-171450">
              <a:buFont typeface="Arial" panose="020B0604020202020204" pitchFamily="34" charset="0"/>
              <a:buChar char="•"/>
            </a:pPr>
            <a:r>
              <a:rPr lang="de-DE" dirty="0"/>
              <a:t>Zufriedenheit mit der Lebensqualität</a:t>
            </a:r>
          </a:p>
          <a:p>
            <a:pPr marL="171450" indent="-171450">
              <a:buFont typeface="Arial" panose="020B0604020202020204" pitchFamily="34" charset="0"/>
              <a:buChar char="•"/>
            </a:pPr>
            <a:r>
              <a:rPr lang="de-AT" dirty="0"/>
              <a:t>Bedeutung verschiedener Aspekte für die Lebensqualität</a:t>
            </a:r>
            <a:endParaRPr lang="de-DE" dirty="0"/>
          </a:p>
          <a:p>
            <a:endParaRPr lang="de-DE" dirty="0"/>
          </a:p>
        </p:txBody>
      </p:sp>
      <p:sp>
        <p:nvSpPr>
          <p:cNvPr id="4" name="Titel 3"/>
          <p:cNvSpPr>
            <a:spLocks noGrp="1"/>
          </p:cNvSpPr>
          <p:nvPr>
            <p:ph type="title"/>
          </p:nvPr>
        </p:nvSpPr>
        <p:spPr/>
        <p:txBody>
          <a:bodyPr/>
          <a:lstStyle/>
          <a:p>
            <a:r>
              <a:rPr lang="de-DE" dirty="0"/>
              <a:t>Forschungsdimension 1</a:t>
            </a:r>
            <a:br>
              <a:rPr lang="de-DE" dirty="0"/>
            </a:br>
            <a:r>
              <a:rPr lang="de-DE" b="1" dirty="0"/>
              <a:t>Lebensqualität in Österreich</a:t>
            </a:r>
          </a:p>
        </p:txBody>
      </p:sp>
      <p:pic>
        <p:nvPicPr>
          <p:cNvPr id="5" name="Grafik 4">
            <a:extLst>
              <a:ext uri="{FF2B5EF4-FFF2-40B4-BE49-F238E27FC236}">
                <a16:creationId xmlns:a16="http://schemas.microsoft.com/office/drawing/2014/main" id="{8F46E084-C0D6-0D1D-6B04-F69B530E2A1B}"/>
              </a:ext>
            </a:extLst>
          </p:cNvPr>
          <p:cNvPicPr>
            <a:picLocks noChangeAspect="1"/>
          </p:cNvPicPr>
          <p:nvPr/>
        </p:nvPicPr>
        <p:blipFill>
          <a:blip r:embed="rId2"/>
          <a:stretch>
            <a:fillRect/>
          </a:stretch>
        </p:blipFill>
        <p:spPr>
          <a:xfrm>
            <a:off x="296436" y="2708993"/>
            <a:ext cx="2115495" cy="1926503"/>
          </a:xfrm>
          <a:prstGeom prst="rect">
            <a:avLst/>
          </a:prstGeom>
        </p:spPr>
      </p:pic>
    </p:spTree>
    <p:extLst>
      <p:ext uri="{BB962C8B-B14F-4D97-AF65-F5344CB8AC3E}">
        <p14:creationId xmlns:p14="http://schemas.microsoft.com/office/powerpoint/2010/main" val="2301264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Management Summary – Berufsgruppen im öffentlichen Dienst</a:t>
            </a:r>
          </a:p>
        </p:txBody>
      </p:sp>
      <p:sp>
        <p:nvSpPr>
          <p:cNvPr id="3" name="Rechteck 2">
            <a:extLst>
              <a:ext uri="{FF2B5EF4-FFF2-40B4-BE49-F238E27FC236}">
                <a16:creationId xmlns:a16="http://schemas.microsoft.com/office/drawing/2014/main" id="{B8317E4F-0ED4-CFAB-B74C-2A55C817FDCB}"/>
              </a:ext>
            </a:extLst>
          </p:cNvPr>
          <p:cNvSpPr/>
          <p:nvPr/>
        </p:nvSpPr>
        <p:spPr>
          <a:xfrm>
            <a:off x="288000" y="771550"/>
            <a:ext cx="8568000" cy="172819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a:solidFill>
                  <a:prstClr val="black"/>
                </a:solidFill>
              </a:rPr>
              <a:t>Krankenschwestern bzw. </a:t>
            </a:r>
            <a:r>
              <a:rPr lang="de-DE" sz="1050" b="1" u="sng" dirty="0" err="1">
                <a:solidFill>
                  <a:prstClr val="black"/>
                </a:solidFill>
              </a:rPr>
              <a:t>Pfleger:innen</a:t>
            </a:r>
            <a:r>
              <a:rPr lang="de-DE" sz="1050" b="1" u="sng" dirty="0">
                <a:solidFill>
                  <a:prstClr val="black"/>
                </a:solidFill>
              </a:rPr>
              <a:t>, </a:t>
            </a:r>
            <a:r>
              <a:rPr lang="de-DE" sz="1050" b="1" u="sng" dirty="0" err="1">
                <a:solidFill>
                  <a:prstClr val="black"/>
                </a:solidFill>
              </a:rPr>
              <a:t>Hausärzt:innen</a:t>
            </a:r>
            <a:r>
              <a:rPr lang="de-DE" sz="1050" b="1" u="sng" dirty="0">
                <a:solidFill>
                  <a:prstClr val="black"/>
                </a:solidFill>
              </a:rPr>
              <a:t>, </a:t>
            </a:r>
            <a:r>
              <a:rPr lang="de-DE" sz="1050" b="1" u="sng" dirty="0" err="1">
                <a:solidFill>
                  <a:prstClr val="black"/>
                </a:solidFill>
              </a:rPr>
              <a:t>Altenpfleger:innen</a:t>
            </a:r>
            <a:r>
              <a:rPr lang="de-DE" sz="1050" b="1" u="sng" dirty="0">
                <a:solidFill>
                  <a:prstClr val="black"/>
                </a:solidFill>
              </a:rPr>
              <a:t> und </a:t>
            </a:r>
            <a:r>
              <a:rPr lang="de-DE" sz="1050" b="1" u="sng" dirty="0" err="1">
                <a:solidFill>
                  <a:prstClr val="black"/>
                </a:solidFill>
              </a:rPr>
              <a:t>Ärzt:innen</a:t>
            </a:r>
            <a:r>
              <a:rPr lang="de-DE" sz="1050" b="1" u="sng" dirty="0">
                <a:solidFill>
                  <a:prstClr val="black"/>
                </a:solidFill>
              </a:rPr>
              <a:t> im Krankenhaus haben das beste Image</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Jeweils mehr als die Hälfte der Befragten hat von Krankenschwestern bzw. </a:t>
            </a:r>
            <a:r>
              <a:rPr lang="de-DE" sz="1050" dirty="0" err="1">
                <a:solidFill>
                  <a:prstClr val="black"/>
                </a:solidFill>
              </a:rPr>
              <a:t>Pfleger:innen</a:t>
            </a:r>
            <a:r>
              <a:rPr lang="de-DE" sz="1050" dirty="0">
                <a:solidFill>
                  <a:prstClr val="black"/>
                </a:solidFill>
              </a:rPr>
              <a:t> (56%), </a:t>
            </a:r>
            <a:r>
              <a:rPr lang="de-DE" sz="1050" dirty="0" err="1">
                <a:solidFill>
                  <a:prstClr val="black"/>
                </a:solidFill>
              </a:rPr>
              <a:t>Hausärzt:innen</a:t>
            </a:r>
            <a:r>
              <a:rPr lang="de-DE" sz="1050" dirty="0">
                <a:solidFill>
                  <a:prstClr val="black"/>
                </a:solidFill>
              </a:rPr>
              <a:t> (52%) und von </a:t>
            </a:r>
            <a:r>
              <a:rPr lang="de-DE" sz="1050" dirty="0" err="1">
                <a:solidFill>
                  <a:prstClr val="black"/>
                </a:solidFill>
              </a:rPr>
              <a:t>Altenpfleger:innen</a:t>
            </a:r>
            <a:r>
              <a:rPr lang="de-DE" sz="1050" dirty="0">
                <a:solidFill>
                  <a:prstClr val="black"/>
                </a:solidFill>
              </a:rPr>
              <a:t> (52%) eine sehr gute Meinung. Auf einer weiteren Ebene folgen </a:t>
            </a:r>
            <a:r>
              <a:rPr lang="de-DE" sz="1050" dirty="0" err="1">
                <a:solidFill>
                  <a:prstClr val="black"/>
                </a:solidFill>
              </a:rPr>
              <a:t>Ärzt:innen</a:t>
            </a:r>
            <a:r>
              <a:rPr lang="de-DE" sz="1050" dirty="0">
                <a:solidFill>
                  <a:prstClr val="black"/>
                </a:solidFill>
              </a:rPr>
              <a:t> im Krankenhaus (51%) und </a:t>
            </a:r>
            <a:r>
              <a:rPr lang="de-DE" sz="1050" dirty="0" err="1">
                <a:solidFill>
                  <a:prstClr val="black"/>
                </a:solidFill>
              </a:rPr>
              <a:t>Mitarbeiter:innen</a:t>
            </a:r>
            <a:r>
              <a:rPr lang="de-DE" sz="1050" dirty="0">
                <a:solidFill>
                  <a:prstClr val="black"/>
                </a:solidFill>
              </a:rPr>
              <a:t> der Müllabfuhr (48%). </a:t>
            </a:r>
            <a:r>
              <a:rPr lang="de-DE" sz="1050" dirty="0" err="1">
                <a:solidFill>
                  <a:prstClr val="black"/>
                </a:solidFill>
              </a:rPr>
              <a:t>Handwerker:innen</a:t>
            </a:r>
            <a:r>
              <a:rPr lang="de-DE" sz="1050" dirty="0">
                <a:solidFill>
                  <a:prstClr val="black"/>
                </a:solidFill>
              </a:rPr>
              <a:t>, </a:t>
            </a:r>
            <a:r>
              <a:rPr lang="de-DE" sz="1050" dirty="0" err="1">
                <a:solidFill>
                  <a:prstClr val="black"/>
                </a:solidFill>
              </a:rPr>
              <a:t>Kindergartenpädagog:innen</a:t>
            </a:r>
            <a:r>
              <a:rPr lang="de-DE" sz="1050" dirty="0">
                <a:solidFill>
                  <a:prstClr val="black"/>
                </a:solidFill>
              </a:rPr>
              <a:t> und </a:t>
            </a:r>
            <a:r>
              <a:rPr lang="de-DE" sz="1050" dirty="0" err="1">
                <a:solidFill>
                  <a:prstClr val="black"/>
                </a:solidFill>
              </a:rPr>
              <a:t>Mitarbeiter:innen</a:t>
            </a:r>
            <a:r>
              <a:rPr lang="de-DE" sz="1050" dirty="0">
                <a:solidFill>
                  <a:prstClr val="black"/>
                </a:solidFill>
              </a:rPr>
              <a:t> der Straßenmeisterei, </a:t>
            </a:r>
            <a:r>
              <a:rPr lang="de-DE" sz="1050" dirty="0" err="1">
                <a:solidFill>
                  <a:prstClr val="black"/>
                </a:solidFill>
              </a:rPr>
              <a:t>Industriearbeiter:innen</a:t>
            </a:r>
            <a:r>
              <a:rPr lang="de-DE" sz="1050" dirty="0">
                <a:solidFill>
                  <a:prstClr val="black"/>
                </a:solidFill>
              </a:rPr>
              <a:t> und </a:t>
            </a:r>
            <a:r>
              <a:rPr lang="de-DE" sz="1050" dirty="0" err="1">
                <a:solidFill>
                  <a:prstClr val="black"/>
                </a:solidFill>
              </a:rPr>
              <a:t>Polizist:innen</a:t>
            </a:r>
            <a:r>
              <a:rPr lang="de-DE" sz="1050" dirty="0">
                <a:solidFill>
                  <a:prstClr val="black"/>
                </a:solidFill>
              </a:rPr>
              <a:t> haben jeweils bei etwa zwei Fünftel der </a:t>
            </a:r>
            <a:r>
              <a:rPr lang="de-DE" sz="1050" dirty="0" err="1">
                <a:solidFill>
                  <a:prstClr val="black"/>
                </a:solidFill>
              </a:rPr>
              <a:t>Österreicher:innen</a:t>
            </a:r>
            <a:r>
              <a:rPr lang="de-DE" sz="1050" dirty="0">
                <a:solidFill>
                  <a:prstClr val="black"/>
                </a:solidFill>
              </a:rPr>
              <a:t> ein sehr gutes Image. Am wenigsten können diesbezüglich </a:t>
            </a:r>
            <a:r>
              <a:rPr lang="de-DE" sz="1050" dirty="0" err="1">
                <a:solidFill>
                  <a:prstClr val="black"/>
                </a:solidFill>
              </a:rPr>
              <a:t>Politiker:innen</a:t>
            </a:r>
            <a:r>
              <a:rPr lang="de-DE" sz="1050" dirty="0">
                <a:solidFill>
                  <a:prstClr val="black"/>
                </a:solidFill>
              </a:rPr>
              <a:t> (9%) überzeugen.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Die Top-4 Berufsgruppen der </a:t>
            </a:r>
            <a:r>
              <a:rPr lang="de-DE" sz="1050" dirty="0" err="1">
                <a:solidFill>
                  <a:prstClr val="black"/>
                </a:solidFill>
              </a:rPr>
              <a:t>TopBox</a:t>
            </a:r>
            <a:r>
              <a:rPr lang="de-DE" sz="1050" dirty="0">
                <a:solidFill>
                  <a:prstClr val="black"/>
                </a:solidFill>
              </a:rPr>
              <a:t> entsprechen jenen vom Vorjahr. Insgesamt gewinnen die meisten Berufsgruppen seit dem Vorjahr leicht an positivem Eindruck, verloren haben hingegen die </a:t>
            </a:r>
            <a:r>
              <a:rPr lang="de-DE" sz="1050" dirty="0" err="1">
                <a:solidFill>
                  <a:prstClr val="black"/>
                </a:solidFill>
              </a:rPr>
              <a:t>Journalist:innen</a:t>
            </a:r>
            <a:r>
              <a:rPr lang="de-DE" sz="1050" dirty="0">
                <a:solidFill>
                  <a:prstClr val="black"/>
                </a:solidFill>
              </a:rPr>
              <a:t> (-8 Pp.)</a:t>
            </a:r>
          </a:p>
        </p:txBody>
      </p:sp>
      <p:sp>
        <p:nvSpPr>
          <p:cNvPr id="4" name="Rechteck 3">
            <a:extLst>
              <a:ext uri="{FF2B5EF4-FFF2-40B4-BE49-F238E27FC236}">
                <a16:creationId xmlns:a16="http://schemas.microsoft.com/office/drawing/2014/main" id="{E71C1CAD-3C68-65E8-8F79-E30E957AACF1}"/>
              </a:ext>
            </a:extLst>
          </p:cNvPr>
          <p:cNvSpPr/>
          <p:nvPr/>
        </p:nvSpPr>
        <p:spPr>
          <a:xfrm>
            <a:off x="288000" y="2715766"/>
            <a:ext cx="8568000" cy="172819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3000"/>
              </a:lnSpc>
              <a:spcBef>
                <a:spcPts val="0"/>
              </a:spcBef>
              <a:spcAft>
                <a:spcPts val="300"/>
              </a:spcAft>
            </a:pPr>
            <a:r>
              <a:rPr lang="de-DE" sz="1050" b="1" u="sng" dirty="0">
                <a:solidFill>
                  <a:schemeClr val="tx1"/>
                </a:solidFill>
              </a:rPr>
              <a:t>Unterschiedliche Anforderungen an die </a:t>
            </a:r>
            <a:r>
              <a:rPr lang="de-DE" sz="1050" b="1" u="sng" dirty="0" err="1">
                <a:solidFill>
                  <a:schemeClr val="tx1"/>
                </a:solidFill>
              </a:rPr>
              <a:t>Mitarbeiter:innen</a:t>
            </a:r>
            <a:r>
              <a:rPr lang="de-DE" sz="1050" b="1" u="sng" dirty="0">
                <a:solidFill>
                  <a:schemeClr val="tx1"/>
                </a:solidFill>
              </a:rPr>
              <a:t> des öffentlichen Dienstes werden als große Schwierigkeit eingeschätzt</a:t>
            </a:r>
            <a:endParaRPr lang="de-DE" sz="1050" dirty="0">
              <a:solidFill>
                <a:schemeClr val="tx1"/>
              </a:solidFill>
            </a:endParaRPr>
          </a:p>
          <a:p>
            <a:pPr marL="171450" indent="-171450" algn="just">
              <a:lnSpc>
                <a:spcPct val="103000"/>
              </a:lnSpc>
              <a:spcBef>
                <a:spcPts val="0"/>
              </a:spcBef>
              <a:spcAft>
                <a:spcPts val="300"/>
              </a:spcAft>
              <a:buFont typeface="Arial" panose="020B0604020202020204" pitchFamily="34" charset="0"/>
              <a:buChar char="•"/>
            </a:pPr>
            <a:r>
              <a:rPr lang="de-DE" sz="1050" dirty="0">
                <a:solidFill>
                  <a:schemeClr val="tx1"/>
                </a:solidFill>
              </a:rPr>
              <a:t>Als besonders große Schwierigkeiten bei den Anforderungen der </a:t>
            </a:r>
            <a:r>
              <a:rPr lang="de-DE" sz="1050" dirty="0" err="1">
                <a:solidFill>
                  <a:schemeClr val="tx1"/>
                </a:solidFill>
              </a:rPr>
              <a:t>Mitarbeiter:innen</a:t>
            </a:r>
            <a:r>
              <a:rPr lang="de-DE" sz="1050" dirty="0">
                <a:solidFill>
                  <a:schemeClr val="tx1"/>
                </a:solidFill>
              </a:rPr>
              <a:t> im öffentlichen Dienst werden vor allem Personalmangel, Druck auf rasche Bearbeitung, aggressives Verhalten der </a:t>
            </a:r>
            <a:r>
              <a:rPr lang="de-DE" sz="1050" dirty="0" err="1">
                <a:solidFill>
                  <a:schemeClr val="tx1"/>
                </a:solidFill>
              </a:rPr>
              <a:t>Kund:innen</a:t>
            </a:r>
            <a:r>
              <a:rPr lang="de-DE" sz="1050" dirty="0">
                <a:solidFill>
                  <a:schemeClr val="tx1"/>
                </a:solidFill>
              </a:rPr>
              <a:t>, die Menge und Komplexität der Gesetze und Richtlinien, hohe Verantwortung, die hohe Erwartungshaltung der </a:t>
            </a:r>
            <a:r>
              <a:rPr lang="de-DE" sz="1050" dirty="0" err="1">
                <a:solidFill>
                  <a:schemeClr val="tx1"/>
                </a:solidFill>
              </a:rPr>
              <a:t>Kund:innen</a:t>
            </a:r>
            <a:r>
              <a:rPr lang="de-DE" sz="1050" dirty="0">
                <a:solidFill>
                  <a:schemeClr val="tx1"/>
                </a:solidFill>
              </a:rPr>
              <a:t>, die politische Einflussnahme und die starke psychische und physische Belastungen wahrgenommen („Große Schwierigkeit“: 35%-25%).</a:t>
            </a:r>
          </a:p>
          <a:p>
            <a:pPr marL="171450" indent="-171450" algn="just">
              <a:lnSpc>
                <a:spcPct val="103000"/>
              </a:lnSpc>
              <a:spcBef>
                <a:spcPts val="0"/>
              </a:spcBef>
              <a:spcAft>
                <a:spcPts val="300"/>
              </a:spcAft>
              <a:buFont typeface="Arial" panose="020B0604020202020204" pitchFamily="34" charset="0"/>
              <a:buChar char="•"/>
            </a:pPr>
            <a:r>
              <a:rPr lang="de-DE" sz="1050" dirty="0">
                <a:solidFill>
                  <a:schemeClr val="tx1"/>
                </a:solidFill>
              </a:rPr>
              <a:t>Aufgrund der geringen Fallzahl mit Vorsicht zu interpretieren: </a:t>
            </a:r>
            <a:r>
              <a:rPr lang="de-DE" sz="1050" dirty="0" err="1">
                <a:solidFill>
                  <a:schemeClr val="tx1"/>
                </a:solidFill>
              </a:rPr>
              <a:t>Beamt:innen</a:t>
            </a:r>
            <a:r>
              <a:rPr lang="de-DE" sz="1050" dirty="0">
                <a:solidFill>
                  <a:schemeClr val="tx1"/>
                </a:solidFill>
              </a:rPr>
              <a:t> erachten insbesondere die Menge und Komplexität der Gesetze, den Personalmangel sowie den Druck auf rasche Bearbeitung als sehr schwierig für ihre Tätigkeit. </a:t>
            </a:r>
          </a:p>
          <a:p>
            <a:pPr marL="171450" indent="-171450" algn="just">
              <a:lnSpc>
                <a:spcPct val="103000"/>
              </a:lnSpc>
              <a:spcBef>
                <a:spcPts val="0"/>
              </a:spcBef>
              <a:spcAft>
                <a:spcPts val="300"/>
              </a:spcAft>
              <a:buFont typeface="Arial" panose="020B0604020202020204" pitchFamily="34" charset="0"/>
              <a:buChar char="•"/>
            </a:pPr>
            <a:r>
              <a:rPr lang="de-DE" sz="1050" dirty="0">
                <a:solidFill>
                  <a:schemeClr val="tx1"/>
                </a:solidFill>
              </a:rPr>
              <a:t>Im Trend zum Vorjahr 2023 hat die Wahrnehmung der großen Schwierigkeiten in allen abgefragten Aspekten tendenziell abgenommen.</a:t>
            </a:r>
          </a:p>
        </p:txBody>
      </p:sp>
    </p:spTree>
    <p:extLst>
      <p:ext uri="{BB962C8B-B14F-4D97-AF65-F5344CB8AC3E}">
        <p14:creationId xmlns:p14="http://schemas.microsoft.com/office/powerpoint/2010/main" val="3650590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7"/>
          </p:nvPr>
        </p:nvSpPr>
        <p:spPr>
          <a:xfrm>
            <a:off x="3563891" y="2709105"/>
            <a:ext cx="5328965" cy="1741626"/>
          </a:xfrm>
        </p:spPr>
        <p:txBody>
          <a:bodyPr/>
          <a:lstStyle/>
          <a:p>
            <a:pPr marL="171450" indent="-171450">
              <a:buFont typeface="Arial" panose="020B0604020202020204" pitchFamily="34" charset="0"/>
              <a:buChar char="•"/>
            </a:pPr>
            <a:r>
              <a:rPr lang="de-DE" dirty="0"/>
              <a:t>Spontane Assoziationen mit dem Begriff 'Demokratie‘</a:t>
            </a:r>
          </a:p>
          <a:p>
            <a:pPr marL="171450" indent="-171450">
              <a:buFont typeface="Arial" panose="020B0604020202020204" pitchFamily="34" charset="0"/>
              <a:buChar char="•"/>
            </a:pPr>
            <a:r>
              <a:rPr lang="de-DE" dirty="0"/>
              <a:t>Vertrauen in verschiedene Instanzen und Einrichtungen</a:t>
            </a:r>
          </a:p>
        </p:txBody>
      </p:sp>
      <p:sp>
        <p:nvSpPr>
          <p:cNvPr id="4" name="Titel 3"/>
          <p:cNvSpPr>
            <a:spLocks noGrp="1"/>
          </p:cNvSpPr>
          <p:nvPr>
            <p:ph type="title"/>
          </p:nvPr>
        </p:nvSpPr>
        <p:spPr/>
        <p:txBody>
          <a:bodyPr/>
          <a:lstStyle/>
          <a:p>
            <a:r>
              <a:rPr lang="de-DE" dirty="0"/>
              <a:t>Forschungsdimension 4</a:t>
            </a:r>
            <a:br>
              <a:rPr lang="de-DE" dirty="0"/>
            </a:br>
            <a:r>
              <a:rPr lang="de-DE" b="1" dirty="0"/>
              <a:t>Demokratie und Vertrauen</a:t>
            </a:r>
          </a:p>
        </p:txBody>
      </p:sp>
      <p:pic>
        <p:nvPicPr>
          <p:cNvPr id="5" name="Grafik 4">
            <a:extLst>
              <a:ext uri="{FF2B5EF4-FFF2-40B4-BE49-F238E27FC236}">
                <a16:creationId xmlns:a16="http://schemas.microsoft.com/office/drawing/2014/main" id="{BBE02567-838E-3540-8B33-8ABDA70B84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4" r="-2484"/>
          <a:stretch/>
        </p:blipFill>
        <p:spPr>
          <a:xfrm>
            <a:off x="237598" y="2710504"/>
            <a:ext cx="2520000" cy="1600489"/>
          </a:xfrm>
          <a:prstGeom prst="rect">
            <a:avLst/>
          </a:prstGeom>
        </p:spPr>
      </p:pic>
    </p:spTree>
    <p:extLst>
      <p:ext uri="{BB962C8B-B14F-4D97-AF65-F5344CB8AC3E}">
        <p14:creationId xmlns:p14="http://schemas.microsoft.com/office/powerpoint/2010/main" val="3514496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Spontane Assoziationen mit dem Begriff 'Demokratie'</a:t>
            </a:r>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10:	</a:t>
            </a:r>
            <a:r>
              <a:rPr lang="de-AT" dirty="0"/>
              <a:t>"</a:t>
            </a:r>
            <a:r>
              <a:rPr lang="de-DE" dirty="0"/>
              <a:t>Wenn Sie an den Begriff 'Demokratie' denken. Was verbinden Sie gedanklich mit diesem Begriff? Bitte sagen Sie mir ein paar Stichwörter dazu!" </a:t>
            </a:r>
            <a:r>
              <a:rPr lang="de-DE" i="1" dirty="0"/>
              <a:t>(offene Fragestellung)</a:t>
            </a:r>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496954C0-FE9A-DFD6-54BA-272A0483335C}"/>
              </a:ext>
            </a:extLst>
          </p:cNvPr>
          <p:cNvPicPr>
            <a:picLocks noChangeAspect="1"/>
          </p:cNvPicPr>
          <p:nvPr/>
        </p:nvPicPr>
        <p:blipFill>
          <a:blip r:embed="rId2"/>
          <a:stretch>
            <a:fillRect/>
          </a:stretch>
        </p:blipFill>
        <p:spPr>
          <a:xfrm>
            <a:off x="793488" y="1023813"/>
            <a:ext cx="7557025" cy="3845420"/>
          </a:xfrm>
          <a:prstGeom prst="rect">
            <a:avLst/>
          </a:prstGeom>
        </p:spPr>
      </p:pic>
    </p:spTree>
    <p:extLst>
      <p:ext uri="{BB962C8B-B14F-4D97-AF65-F5344CB8AC3E}">
        <p14:creationId xmlns:p14="http://schemas.microsoft.com/office/powerpoint/2010/main" val="346856395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Spontane Assoziationen mit dem Begriff 'Demokratie' – Trend</a:t>
            </a:r>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10:	</a:t>
            </a:r>
            <a:r>
              <a:rPr lang="de-AT" dirty="0"/>
              <a:t>"</a:t>
            </a:r>
            <a:r>
              <a:rPr lang="de-DE" dirty="0"/>
              <a:t>Wenn Sie an den Begriff 'Demokratie' denken. Was verbinden Sie gedanklich mit diesem Begriff? Bitte sagen Sie mir ein paar Stichwörter dazu!" </a:t>
            </a:r>
            <a:r>
              <a:rPr lang="de-DE" i="1" dirty="0"/>
              <a:t>(offene Fragestellung)</a:t>
            </a:r>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7" name="Grafik 6">
            <a:extLst>
              <a:ext uri="{FF2B5EF4-FFF2-40B4-BE49-F238E27FC236}">
                <a16:creationId xmlns:a16="http://schemas.microsoft.com/office/drawing/2014/main" id="{2EFEA5F5-F85E-BB16-ED94-3C46C244C728}"/>
              </a:ext>
            </a:extLst>
          </p:cNvPr>
          <p:cNvPicPr>
            <a:picLocks noChangeAspect="1"/>
          </p:cNvPicPr>
          <p:nvPr/>
        </p:nvPicPr>
        <p:blipFill>
          <a:blip r:embed="rId2"/>
          <a:stretch>
            <a:fillRect/>
          </a:stretch>
        </p:blipFill>
        <p:spPr>
          <a:xfrm>
            <a:off x="415637" y="1020028"/>
            <a:ext cx="8312727" cy="3849205"/>
          </a:xfrm>
          <a:prstGeom prst="rect">
            <a:avLst/>
          </a:prstGeom>
        </p:spPr>
      </p:pic>
    </p:spTree>
    <p:extLst>
      <p:ext uri="{BB962C8B-B14F-4D97-AF65-F5344CB8AC3E}">
        <p14:creationId xmlns:p14="http://schemas.microsoft.com/office/powerpoint/2010/main" val="109360267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Spontane Assoziationen mit dem Begriff 'Demokratie'</a:t>
            </a:r>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10:	</a:t>
            </a:r>
            <a:r>
              <a:rPr lang="de-AT" dirty="0"/>
              <a:t>"</a:t>
            </a:r>
            <a:r>
              <a:rPr lang="de-DE" dirty="0"/>
              <a:t>Wenn Sie an den Begriff 'Demokratie' denken. Was verbinden Sie gedanklich mit diesem Begriff? Bitte sagen Sie mir ein paar Stichwörter dazu!" </a:t>
            </a:r>
            <a:r>
              <a:rPr lang="de-DE" i="1" dirty="0"/>
              <a:t>(offene Fragestellung)</a:t>
            </a:r>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sp>
        <p:nvSpPr>
          <p:cNvPr id="8" name="Textfeld 7">
            <a:extLst>
              <a:ext uri="{FF2B5EF4-FFF2-40B4-BE49-F238E27FC236}">
                <a16:creationId xmlns:a16="http://schemas.microsoft.com/office/drawing/2014/main" id="{579224C9-70E5-A878-C68A-A968B7293624}"/>
              </a:ext>
            </a:extLst>
          </p:cNvPr>
          <p:cNvSpPr txBox="1"/>
          <p:nvPr/>
        </p:nvSpPr>
        <p:spPr>
          <a:xfrm rot="16200000">
            <a:off x="7713502" y="3822995"/>
            <a:ext cx="2029723" cy="184666"/>
          </a:xfrm>
          <a:prstGeom prst="rect">
            <a:avLst/>
          </a:prstGeom>
          <a:noFill/>
        </p:spPr>
        <p:txBody>
          <a:bodyPr wrap="none" rtlCol="0">
            <a:spAutoFit/>
          </a:bodyPr>
          <a:lstStyle/>
          <a:p>
            <a:r>
              <a:rPr lang="de-DE" sz="600" dirty="0"/>
              <a:t>*) Richtwerte, da die Zahl der Befragten unter 80 liegt!</a:t>
            </a:r>
            <a:endParaRPr lang="de-AT" sz="600" dirty="0"/>
          </a:p>
        </p:txBody>
      </p:sp>
      <p:pic>
        <p:nvPicPr>
          <p:cNvPr id="7" name="Grafik 6">
            <a:extLst>
              <a:ext uri="{FF2B5EF4-FFF2-40B4-BE49-F238E27FC236}">
                <a16:creationId xmlns:a16="http://schemas.microsoft.com/office/drawing/2014/main" id="{BA9F4364-5D01-1D32-9A8B-6DD6632DE556}"/>
              </a:ext>
            </a:extLst>
          </p:cNvPr>
          <p:cNvPicPr>
            <a:picLocks noChangeAspect="1"/>
          </p:cNvPicPr>
          <p:nvPr/>
        </p:nvPicPr>
        <p:blipFill>
          <a:blip r:embed="rId2"/>
          <a:stretch>
            <a:fillRect/>
          </a:stretch>
        </p:blipFill>
        <p:spPr>
          <a:xfrm>
            <a:off x="415637" y="959932"/>
            <a:ext cx="8312727" cy="3970258"/>
          </a:xfrm>
          <a:prstGeom prst="rect">
            <a:avLst/>
          </a:prstGeom>
        </p:spPr>
      </p:pic>
    </p:spTree>
    <p:extLst>
      <p:ext uri="{BB962C8B-B14F-4D97-AF65-F5344CB8AC3E}">
        <p14:creationId xmlns:p14="http://schemas.microsoft.com/office/powerpoint/2010/main" val="6309084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Vertrauen in verschiedene Instanzen und Einrichtungen</a:t>
            </a:r>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11:	</a:t>
            </a:r>
            <a:r>
              <a:rPr lang="de-AT" dirty="0"/>
              <a:t>"</a:t>
            </a:r>
            <a:r>
              <a:rPr lang="de-DE" dirty="0"/>
              <a:t>Würden Sie bei den folgenden Instanzen und Einrichtungen aktuell sagen, dass Sie diesen in hohem Maße, weniger oder gar nicht vertrauen?"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D411E073-3668-CCE5-7AAA-475DDFA5EAF1}"/>
              </a:ext>
            </a:extLst>
          </p:cNvPr>
          <p:cNvPicPr>
            <a:picLocks noChangeAspect="1"/>
          </p:cNvPicPr>
          <p:nvPr/>
        </p:nvPicPr>
        <p:blipFill>
          <a:blip r:embed="rId2"/>
          <a:stretch>
            <a:fillRect/>
          </a:stretch>
        </p:blipFill>
        <p:spPr>
          <a:xfrm>
            <a:off x="851718" y="850954"/>
            <a:ext cx="7563041" cy="4088130"/>
          </a:xfrm>
          <a:prstGeom prst="rect">
            <a:avLst/>
          </a:prstGeom>
        </p:spPr>
      </p:pic>
    </p:spTree>
    <p:extLst>
      <p:ext uri="{BB962C8B-B14F-4D97-AF65-F5344CB8AC3E}">
        <p14:creationId xmlns:p14="http://schemas.microsoft.com/office/powerpoint/2010/main" val="337750971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Vertrauen in verschiedene Instanzen und Einrichtungen</a:t>
            </a:r>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11:	</a:t>
            </a:r>
            <a:r>
              <a:rPr lang="de-AT" dirty="0"/>
              <a:t>"</a:t>
            </a:r>
            <a:r>
              <a:rPr lang="de-DE" dirty="0"/>
              <a:t>Würden Sie bei den folgenden Instanzen und Einrichtungen aktuell sagen, dass Sie diesen in hohem Maße, weniger oder gar nicht vertrauen?"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AD4741CC-1805-59DB-0823-49E66F8112C2}"/>
              </a:ext>
            </a:extLst>
          </p:cNvPr>
          <p:cNvPicPr>
            <a:picLocks noChangeAspect="1"/>
          </p:cNvPicPr>
          <p:nvPr/>
        </p:nvPicPr>
        <p:blipFill>
          <a:blip r:embed="rId2"/>
          <a:stretch>
            <a:fillRect/>
          </a:stretch>
        </p:blipFill>
        <p:spPr>
          <a:xfrm>
            <a:off x="851718" y="973763"/>
            <a:ext cx="7446931" cy="3956399"/>
          </a:xfrm>
          <a:prstGeom prst="rect">
            <a:avLst/>
          </a:prstGeom>
        </p:spPr>
      </p:pic>
    </p:spTree>
    <p:extLst>
      <p:ext uri="{BB962C8B-B14F-4D97-AF65-F5344CB8AC3E}">
        <p14:creationId xmlns:p14="http://schemas.microsoft.com/office/powerpoint/2010/main" val="223446242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Vertrauen in verschiedene Instanzen und Einrichtungen</a:t>
            </a:r>
          </a:p>
        </p:txBody>
      </p:sp>
      <p:sp>
        <p:nvSpPr>
          <p:cNvPr id="3" name="Textplatzhalter 2"/>
          <p:cNvSpPr>
            <a:spLocks noGrp="1"/>
          </p:cNvSpPr>
          <p:nvPr>
            <p:ph type="body" sz="quarter" idx="17"/>
          </p:nvPr>
        </p:nvSpPr>
        <p:spPr>
          <a:xfrm>
            <a:off x="323155" y="752648"/>
            <a:ext cx="8569325" cy="195826"/>
          </a:xfrm>
        </p:spPr>
        <p:txBody>
          <a:bodyPr/>
          <a:lstStyle/>
          <a:p>
            <a:pPr marL="534988" indent="-534988"/>
            <a:r>
              <a:rPr lang="de-DE" dirty="0"/>
              <a:t>Frage 11:	</a:t>
            </a:r>
            <a:r>
              <a:rPr lang="de-AT" dirty="0"/>
              <a:t>"</a:t>
            </a:r>
            <a:r>
              <a:rPr lang="de-DE" dirty="0"/>
              <a:t>Würden Sie bei den folgenden Instanzen und Einrichtungen aktuell sagen, dass Sie diesen in hohem Maße, weniger oder gar nicht vertrauen?"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455C4CEB-F58D-433E-233B-515DD28D39DD}"/>
              </a:ext>
            </a:extLst>
          </p:cNvPr>
          <p:cNvPicPr>
            <a:picLocks noChangeAspect="1"/>
          </p:cNvPicPr>
          <p:nvPr/>
        </p:nvPicPr>
        <p:blipFill>
          <a:blip r:embed="rId2"/>
          <a:stretch>
            <a:fillRect/>
          </a:stretch>
        </p:blipFill>
        <p:spPr>
          <a:xfrm>
            <a:off x="872499" y="935697"/>
            <a:ext cx="7154228" cy="4007167"/>
          </a:xfrm>
          <a:prstGeom prst="rect">
            <a:avLst/>
          </a:prstGeom>
        </p:spPr>
      </p:pic>
      <p:sp>
        <p:nvSpPr>
          <p:cNvPr id="7" name="Textfeld 6">
            <a:extLst>
              <a:ext uri="{FF2B5EF4-FFF2-40B4-BE49-F238E27FC236}">
                <a16:creationId xmlns:a16="http://schemas.microsoft.com/office/drawing/2014/main" id="{7AE923D4-9A42-2733-7E23-9F5F9C7E0F13}"/>
              </a:ext>
            </a:extLst>
          </p:cNvPr>
          <p:cNvSpPr txBox="1"/>
          <p:nvPr/>
        </p:nvSpPr>
        <p:spPr>
          <a:xfrm rot="16200000">
            <a:off x="7293757" y="3861808"/>
            <a:ext cx="2029723" cy="184666"/>
          </a:xfrm>
          <a:prstGeom prst="rect">
            <a:avLst/>
          </a:prstGeom>
          <a:noFill/>
        </p:spPr>
        <p:txBody>
          <a:bodyPr wrap="none" rtlCol="0">
            <a:spAutoFit/>
          </a:bodyPr>
          <a:lstStyle/>
          <a:p>
            <a:r>
              <a:rPr lang="de-DE" sz="600" dirty="0"/>
              <a:t>*) Richtwerte, da die Zahl der Befragten unter 80 liegt!</a:t>
            </a:r>
            <a:endParaRPr lang="de-AT" sz="600" dirty="0"/>
          </a:p>
        </p:txBody>
      </p:sp>
    </p:spTree>
    <p:extLst>
      <p:ext uri="{BB962C8B-B14F-4D97-AF65-F5344CB8AC3E}">
        <p14:creationId xmlns:p14="http://schemas.microsoft.com/office/powerpoint/2010/main" val="386075483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Management Summary – Demokratie und Vertrauen</a:t>
            </a:r>
          </a:p>
        </p:txBody>
      </p:sp>
      <p:sp>
        <p:nvSpPr>
          <p:cNvPr id="3" name="Rechteck 2">
            <a:extLst>
              <a:ext uri="{FF2B5EF4-FFF2-40B4-BE49-F238E27FC236}">
                <a16:creationId xmlns:a16="http://schemas.microsoft.com/office/drawing/2014/main" id="{B8317E4F-0ED4-CFAB-B74C-2A55C817FDCB}"/>
              </a:ext>
            </a:extLst>
          </p:cNvPr>
          <p:cNvSpPr/>
          <p:nvPr/>
        </p:nvSpPr>
        <p:spPr>
          <a:xfrm>
            <a:off x="288000" y="771550"/>
            <a:ext cx="8568000" cy="14400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a:solidFill>
                  <a:prstClr val="black"/>
                </a:solidFill>
              </a:rPr>
              <a:t>Häufigste spontane Assoziationen mit dem Begriff 'Demokratie': das Wahlrecht und die Meinungs- bzw. Redefreiheit</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Am häufigsten verbinden die befragten </a:t>
            </a:r>
            <a:r>
              <a:rPr lang="de-DE" sz="1050" dirty="0" err="1">
                <a:solidFill>
                  <a:prstClr val="black"/>
                </a:solidFill>
              </a:rPr>
              <a:t>Österreicher:innen</a:t>
            </a:r>
            <a:r>
              <a:rPr lang="de-DE" sz="1050" dirty="0">
                <a:solidFill>
                  <a:prstClr val="black"/>
                </a:solidFill>
              </a:rPr>
              <a:t> ab 16 Jahren spontan gedanklich das Wahlrecht (35%) und die Meinungs- und Redefreiheit (20%), wenn sie an den Begriff „Demokratie“ denken. Auf einer weiteren Ebene folgen die Freiheit und Selbstbestimmung sowie die Volksherrschaft. Im Durchschnitt werden rund 1,7 Aspekte kundgetan. </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Keine Diktatur, Gerechtigkeit, freie sexuelle Orientierung und das Demonstrationsrecht werden vergleichsweise seltener zu Protokoll gegeben. </a:t>
            </a:r>
          </a:p>
          <a:p>
            <a:pPr marL="285750" indent="-285750" algn="just">
              <a:lnSpc>
                <a:spcPct val="103000"/>
              </a:lnSpc>
              <a:spcAft>
                <a:spcPts val="300"/>
              </a:spcAft>
              <a:buFont typeface="Arial" panose="020B0604020202020204" pitchFamily="34" charset="0"/>
              <a:buChar char="•"/>
            </a:pPr>
            <a:r>
              <a:rPr lang="de-DE" sz="1050" dirty="0">
                <a:solidFill>
                  <a:prstClr val="black"/>
                </a:solidFill>
              </a:rPr>
              <a:t>Im Trendverlauf zu 2023 ergeben sich nur marginale Auf und Abs.</a:t>
            </a:r>
          </a:p>
        </p:txBody>
      </p:sp>
      <p:sp>
        <p:nvSpPr>
          <p:cNvPr id="4" name="Rechteck 3">
            <a:extLst>
              <a:ext uri="{FF2B5EF4-FFF2-40B4-BE49-F238E27FC236}">
                <a16:creationId xmlns:a16="http://schemas.microsoft.com/office/drawing/2014/main" id="{E71C1CAD-3C68-65E8-8F79-E30E957AACF1}"/>
              </a:ext>
            </a:extLst>
          </p:cNvPr>
          <p:cNvSpPr/>
          <p:nvPr/>
        </p:nvSpPr>
        <p:spPr>
          <a:xfrm>
            <a:off x="288000" y="2499862"/>
            <a:ext cx="8568000" cy="14400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3000"/>
              </a:lnSpc>
              <a:spcAft>
                <a:spcPts val="300"/>
              </a:spcAft>
            </a:pPr>
            <a:r>
              <a:rPr lang="de-DE" sz="1050" b="1" u="sng" dirty="0">
                <a:solidFill>
                  <a:prstClr val="black"/>
                </a:solidFill>
              </a:rPr>
              <a:t>Insgesamt geringes Maß an Vertrauen in verschiedene Instanzen und Einrichtungen in Österreich</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Zwei Drittel der </a:t>
            </a:r>
            <a:r>
              <a:rPr lang="de-DE" sz="1050" dirty="0" err="1">
                <a:solidFill>
                  <a:prstClr val="black"/>
                </a:solidFill>
              </a:rPr>
              <a:t>Österreicher:innen</a:t>
            </a:r>
            <a:r>
              <a:rPr lang="de-DE" sz="1050" dirty="0">
                <a:solidFill>
                  <a:prstClr val="black"/>
                </a:solidFill>
              </a:rPr>
              <a:t> ab 16 Jahren vertrauen den Krankenhäusern im hohen Maße. Auch den Universitäten bzw. Fachhochschulen (61%), dem Bundesheer (57%), den Schulen (56%), der Arbeiterkammer (56%), der Polizei (55%), den Gerichten (54%), dem Verfassungsgerichtshof (53%) und der österreichischen Gesundheitskasse (52%) schenken mehr als die Hälfte der Befragten ein hohes Vertrauen.</a:t>
            </a:r>
          </a:p>
          <a:p>
            <a:pPr marL="285750" lvl="0" indent="-285750" algn="just">
              <a:lnSpc>
                <a:spcPct val="103000"/>
              </a:lnSpc>
              <a:spcAft>
                <a:spcPts val="300"/>
              </a:spcAft>
              <a:buFont typeface="Arial" panose="020B0604020202020204" pitchFamily="34" charset="0"/>
              <a:buChar char="•"/>
            </a:pPr>
            <a:r>
              <a:rPr lang="de-DE" sz="1050" dirty="0">
                <a:solidFill>
                  <a:prstClr val="black"/>
                </a:solidFill>
              </a:rPr>
              <a:t>Hingegen den politischen Parteien, der katholischen Kirche, den sozialen Medien, der Bundesregierung und der EU vertraut jeweils mehr als ein Drittel der Befragten gar nicht. Insgesamt überwiegt ein gewisses Maß an Misstrauen ('Vertraue weniger/gar nicht') in der österreichischen Bevölkerung ab 16 Jahren gegenüber den abgefragten Instanzen und Einrichtungen. </a:t>
            </a:r>
          </a:p>
        </p:txBody>
      </p:sp>
    </p:spTree>
    <p:extLst>
      <p:ext uri="{BB962C8B-B14F-4D97-AF65-F5344CB8AC3E}">
        <p14:creationId xmlns:p14="http://schemas.microsoft.com/office/powerpoint/2010/main" val="3893941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7"/>
          </p:nvPr>
        </p:nvSpPr>
        <p:spPr>
          <a:xfrm>
            <a:off x="3563891" y="2709105"/>
            <a:ext cx="5328965" cy="1741626"/>
          </a:xfrm>
        </p:spPr>
        <p:txBody>
          <a:bodyPr>
            <a:normAutofit/>
          </a:bodyPr>
          <a:lstStyle/>
          <a:p>
            <a:pPr marL="179388" indent="-179388">
              <a:spcAft>
                <a:spcPts val="600"/>
              </a:spcAft>
              <a:buFont typeface="Arial" panose="020B0604020202020204" pitchFamily="34" charset="0"/>
              <a:buChar char="•"/>
            </a:pPr>
            <a:r>
              <a:rPr lang="de-AT" sz="1200" dirty="0"/>
              <a:t>Lebensqualität in Österreich</a:t>
            </a:r>
          </a:p>
          <a:p>
            <a:pPr marL="179388" indent="-179388">
              <a:spcAft>
                <a:spcPts val="600"/>
              </a:spcAft>
              <a:buFont typeface="Arial" panose="020B0604020202020204" pitchFamily="34" charset="0"/>
              <a:buChar char="•"/>
            </a:pPr>
            <a:r>
              <a:rPr lang="de-AT" sz="1200" dirty="0"/>
              <a:t>Öffentlicher Dienst: Image</a:t>
            </a:r>
          </a:p>
          <a:p>
            <a:pPr marL="179388" indent="-179388">
              <a:spcAft>
                <a:spcPts val="600"/>
              </a:spcAft>
              <a:buFont typeface="Arial" panose="020B0604020202020204" pitchFamily="34" charset="0"/>
              <a:buChar char="•"/>
            </a:pPr>
            <a:r>
              <a:rPr lang="de-AT" sz="1200" dirty="0"/>
              <a:t>Berufsgruppen im öffentlichen Dienst</a:t>
            </a:r>
          </a:p>
          <a:p>
            <a:pPr marL="179388" indent="-179388">
              <a:spcAft>
                <a:spcPts val="600"/>
              </a:spcAft>
              <a:buFont typeface="Arial" panose="020B0604020202020204" pitchFamily="34" charset="0"/>
              <a:buChar char="•"/>
            </a:pPr>
            <a:r>
              <a:rPr lang="de-AT" sz="1200" dirty="0"/>
              <a:t>Demokratie und Vertrauen</a:t>
            </a:r>
          </a:p>
        </p:txBody>
      </p:sp>
      <p:sp>
        <p:nvSpPr>
          <p:cNvPr id="5" name="Titel 4"/>
          <p:cNvSpPr>
            <a:spLocks noGrp="1"/>
          </p:cNvSpPr>
          <p:nvPr>
            <p:ph type="title"/>
          </p:nvPr>
        </p:nvSpPr>
        <p:spPr>
          <a:xfrm>
            <a:off x="437004" y="1995686"/>
            <a:ext cx="6727284" cy="522010"/>
          </a:xfrm>
        </p:spPr>
        <p:txBody>
          <a:bodyPr/>
          <a:lstStyle/>
          <a:p>
            <a:br>
              <a:rPr lang="de-DE" noProof="0" dirty="0"/>
            </a:br>
            <a:r>
              <a:rPr lang="de-DE" noProof="0" dirty="0"/>
              <a:t>Management Summary</a:t>
            </a:r>
            <a:br>
              <a:rPr lang="de-DE" noProof="0" dirty="0"/>
            </a:br>
            <a:r>
              <a:rPr lang="de-AT" sz="1400" b="1" dirty="0">
                <a:solidFill>
                  <a:schemeClr val="tx1">
                    <a:lumMod val="65000"/>
                    <a:lumOff val="35000"/>
                  </a:schemeClr>
                </a:solidFill>
              </a:rPr>
              <a:t>Eckpunkte und Ableitungen</a:t>
            </a:r>
            <a:endParaRPr lang="de-DE" noProof="0" dirty="0"/>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12773" t="-1" b="16944"/>
          <a:stretch/>
        </p:blipFill>
        <p:spPr>
          <a:xfrm>
            <a:off x="292100" y="2699453"/>
            <a:ext cx="2520000" cy="1600489"/>
          </a:xfrm>
          <a:prstGeom prst="rect">
            <a:avLst/>
          </a:prstGeom>
        </p:spPr>
      </p:pic>
    </p:spTree>
    <p:extLst>
      <p:ext uri="{BB962C8B-B14F-4D97-AF65-F5344CB8AC3E}">
        <p14:creationId xmlns:p14="http://schemas.microsoft.com/office/powerpoint/2010/main" val="2444939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Zufriedenheit mit der Lebensqualität</a:t>
            </a:r>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1:	</a:t>
            </a:r>
            <a:r>
              <a:rPr lang="de-AT" dirty="0"/>
              <a:t>"Wenn Sie nun an die Lebensqualität in Österreich denken. Wie sehr sind Sie mit der Lebensqualität im Großen und Ganzen zufrieden? Bitte sagen Sie dies anhand einer Skala von 1 bis 5. 1 bedeutet 'sehr zufrieden', 5 bedeutet 'überhaupt nicht zufrieden'."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273200B1-ABB2-BE88-B9C7-B338B1884A73}"/>
              </a:ext>
            </a:extLst>
          </p:cNvPr>
          <p:cNvPicPr>
            <a:picLocks noChangeAspect="1"/>
          </p:cNvPicPr>
          <p:nvPr/>
        </p:nvPicPr>
        <p:blipFill>
          <a:blip r:embed="rId2"/>
          <a:stretch>
            <a:fillRect/>
          </a:stretch>
        </p:blipFill>
        <p:spPr>
          <a:xfrm>
            <a:off x="323528" y="1201496"/>
            <a:ext cx="8312727" cy="2954430"/>
          </a:xfrm>
          <a:prstGeom prst="rect">
            <a:avLst/>
          </a:prstGeom>
        </p:spPr>
      </p:pic>
    </p:spTree>
    <p:extLst>
      <p:ext uri="{BB962C8B-B14F-4D97-AF65-F5344CB8AC3E}">
        <p14:creationId xmlns:p14="http://schemas.microsoft.com/office/powerpoint/2010/main" val="392715125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1400" noProof="0" dirty="0">
                <a:solidFill>
                  <a:schemeClr val="tx1">
                    <a:lumMod val="65000"/>
                    <a:lumOff val="35000"/>
                  </a:schemeClr>
                </a:solidFill>
              </a:rPr>
              <a:t>Management </a:t>
            </a:r>
            <a:r>
              <a:rPr lang="de-DE" sz="1400" dirty="0">
                <a:solidFill>
                  <a:schemeClr val="tx1">
                    <a:lumMod val="65000"/>
                    <a:lumOff val="35000"/>
                  </a:schemeClr>
                </a:solidFill>
              </a:rPr>
              <a:t>Summary</a:t>
            </a:r>
            <a:r>
              <a:rPr lang="de-DE" sz="1400" noProof="0" dirty="0">
                <a:solidFill>
                  <a:schemeClr val="tx1">
                    <a:lumMod val="65000"/>
                    <a:lumOff val="35000"/>
                  </a:schemeClr>
                </a:solidFill>
              </a:rPr>
              <a:t> – Eckpunkte und Ableitungen</a:t>
            </a:r>
          </a:p>
        </p:txBody>
      </p:sp>
      <p:sp>
        <p:nvSpPr>
          <p:cNvPr id="4" name="Rechteck 3"/>
          <p:cNvSpPr/>
          <p:nvPr/>
        </p:nvSpPr>
        <p:spPr>
          <a:xfrm>
            <a:off x="284672" y="627535"/>
            <a:ext cx="486000"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a:t>1</a:t>
            </a:r>
          </a:p>
        </p:txBody>
      </p:sp>
      <p:sp>
        <p:nvSpPr>
          <p:cNvPr id="6" name="Rechteck 5"/>
          <p:cNvSpPr/>
          <p:nvPr/>
        </p:nvSpPr>
        <p:spPr>
          <a:xfrm>
            <a:off x="883282" y="1229842"/>
            <a:ext cx="7951111" cy="16561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ct val="101000"/>
              </a:lnSpc>
              <a:spcAft>
                <a:spcPts val="300"/>
              </a:spcAft>
              <a:buFont typeface="Arial" panose="020B0604020202020204" pitchFamily="34" charset="0"/>
              <a:buChar char="•"/>
              <a:defRPr/>
            </a:pPr>
            <a:r>
              <a:rPr lang="de-AT" sz="1050" b="1" dirty="0">
                <a:solidFill>
                  <a:schemeClr val="tx1"/>
                </a:solidFill>
              </a:rPr>
              <a:t>Spontan</a:t>
            </a:r>
            <a:r>
              <a:rPr lang="de-AT" sz="1050" dirty="0">
                <a:solidFill>
                  <a:schemeClr val="tx1"/>
                </a:solidFill>
              </a:rPr>
              <a:t> werden mit dem öffentlichen Dienst am ehesten </a:t>
            </a:r>
            <a:r>
              <a:rPr lang="de-AT" sz="1050" b="1" dirty="0">
                <a:solidFill>
                  <a:schemeClr val="tx1"/>
                </a:solidFill>
              </a:rPr>
              <a:t>Bedienstete</a:t>
            </a:r>
            <a:r>
              <a:rPr lang="de-AT" sz="1050" dirty="0">
                <a:solidFill>
                  <a:schemeClr val="tx1"/>
                </a:solidFill>
              </a:rPr>
              <a:t> diverser </a:t>
            </a:r>
            <a:r>
              <a:rPr lang="de-AT" sz="1050" b="1" dirty="0">
                <a:solidFill>
                  <a:schemeClr val="tx1"/>
                </a:solidFill>
              </a:rPr>
              <a:t>Zuständigkeitsbereiche</a:t>
            </a:r>
            <a:r>
              <a:rPr lang="de-AT" sz="1050" dirty="0">
                <a:solidFill>
                  <a:schemeClr val="tx1"/>
                </a:solidFill>
              </a:rPr>
              <a:t> </a:t>
            </a:r>
            <a:r>
              <a:rPr lang="de-AT" sz="1050" b="1" dirty="0">
                <a:solidFill>
                  <a:schemeClr val="tx1"/>
                </a:solidFill>
              </a:rPr>
              <a:t>verbunden</a:t>
            </a:r>
            <a:r>
              <a:rPr lang="de-AT" sz="1050" dirty="0">
                <a:solidFill>
                  <a:schemeClr val="tx1"/>
                </a:solidFill>
              </a:rPr>
              <a:t>, vor allem </a:t>
            </a:r>
            <a:r>
              <a:rPr lang="de-AT" sz="1050" b="1" dirty="0" err="1">
                <a:solidFill>
                  <a:schemeClr val="tx1"/>
                </a:solidFill>
              </a:rPr>
              <a:t>Polizist:innen</a:t>
            </a:r>
            <a:endParaRPr lang="de-AT" sz="1050" b="1" dirty="0">
              <a:solidFill>
                <a:schemeClr val="tx1"/>
              </a:solidFill>
            </a:endParaRPr>
          </a:p>
          <a:p>
            <a:pPr marL="171450" indent="-171450" algn="just">
              <a:lnSpc>
                <a:spcPct val="101000"/>
              </a:lnSpc>
              <a:spcAft>
                <a:spcPts val="300"/>
              </a:spcAft>
              <a:buFont typeface="Arial" panose="020B0604020202020204" pitchFamily="34" charset="0"/>
              <a:buChar char="•"/>
              <a:defRPr/>
            </a:pPr>
            <a:r>
              <a:rPr lang="de-AT" sz="1050" dirty="0">
                <a:solidFill>
                  <a:schemeClr val="tx1"/>
                </a:solidFill>
              </a:rPr>
              <a:t>Etwa </a:t>
            </a:r>
            <a:r>
              <a:rPr lang="de-AT" sz="1050" b="1" dirty="0">
                <a:solidFill>
                  <a:schemeClr val="tx1"/>
                </a:solidFill>
              </a:rPr>
              <a:t>6 von 7 </a:t>
            </a:r>
            <a:r>
              <a:rPr lang="de-AT" sz="1050" dirty="0">
                <a:solidFill>
                  <a:schemeClr val="tx1"/>
                </a:solidFill>
              </a:rPr>
              <a:t>Befragte sind der Meinung, dass der </a:t>
            </a:r>
            <a:r>
              <a:rPr lang="de-AT" sz="1050" b="1" dirty="0">
                <a:solidFill>
                  <a:schemeClr val="tx1"/>
                </a:solidFill>
              </a:rPr>
              <a:t>öffentliche Dienst wichtig </a:t>
            </a:r>
            <a:r>
              <a:rPr lang="de-AT" sz="1050" dirty="0">
                <a:solidFill>
                  <a:schemeClr val="tx1"/>
                </a:solidFill>
              </a:rPr>
              <a:t>(Note 1+2) </a:t>
            </a:r>
            <a:r>
              <a:rPr lang="de-AT" sz="1050" b="1" dirty="0">
                <a:solidFill>
                  <a:schemeClr val="tx1"/>
                </a:solidFill>
              </a:rPr>
              <a:t>für </a:t>
            </a:r>
            <a:r>
              <a:rPr lang="de-AT" sz="1050" dirty="0">
                <a:solidFill>
                  <a:schemeClr val="tx1"/>
                </a:solidFill>
              </a:rPr>
              <a:t>die</a:t>
            </a:r>
            <a:r>
              <a:rPr lang="de-AT" sz="1050" b="1" dirty="0">
                <a:solidFill>
                  <a:schemeClr val="tx1"/>
                </a:solidFill>
              </a:rPr>
              <a:t> Lebensqualität </a:t>
            </a:r>
            <a:r>
              <a:rPr lang="de-AT" sz="1050" dirty="0">
                <a:solidFill>
                  <a:schemeClr val="tx1"/>
                </a:solidFill>
              </a:rPr>
              <a:t>in Österreich ist.</a:t>
            </a:r>
          </a:p>
          <a:p>
            <a:pPr marL="171450" indent="-171450" algn="just">
              <a:lnSpc>
                <a:spcPct val="101000"/>
              </a:lnSpc>
              <a:spcAft>
                <a:spcPts val="300"/>
              </a:spcAft>
              <a:buFont typeface="Arial" panose="020B0604020202020204" pitchFamily="34" charset="0"/>
              <a:buChar char="•"/>
              <a:defRPr/>
            </a:pPr>
            <a:r>
              <a:rPr lang="de-DE" sz="1050" dirty="0">
                <a:solidFill>
                  <a:schemeClr val="tx1"/>
                </a:solidFill>
              </a:rPr>
              <a:t>Der </a:t>
            </a:r>
            <a:r>
              <a:rPr lang="de-DE" sz="1050" b="1" dirty="0">
                <a:solidFill>
                  <a:schemeClr val="tx1"/>
                </a:solidFill>
              </a:rPr>
              <a:t>öffentlichen Dienst </a:t>
            </a:r>
            <a:r>
              <a:rPr lang="de-DE" sz="1050" dirty="0">
                <a:solidFill>
                  <a:schemeClr val="tx1"/>
                </a:solidFill>
              </a:rPr>
              <a:t>wird am häufigsten als </a:t>
            </a:r>
            <a:r>
              <a:rPr lang="de-DE" sz="1050" b="1" dirty="0">
                <a:solidFill>
                  <a:schemeClr val="tx1"/>
                </a:solidFill>
              </a:rPr>
              <a:t>verantwortungsvoll</a:t>
            </a:r>
            <a:r>
              <a:rPr lang="de-DE" sz="1050" dirty="0">
                <a:solidFill>
                  <a:schemeClr val="tx1"/>
                </a:solidFill>
              </a:rPr>
              <a:t>, aber auch als </a:t>
            </a:r>
            <a:r>
              <a:rPr lang="de-DE" sz="1050" b="1" dirty="0">
                <a:solidFill>
                  <a:schemeClr val="tx1"/>
                </a:solidFill>
              </a:rPr>
              <a:t>überlastet</a:t>
            </a:r>
            <a:r>
              <a:rPr lang="de-DE" sz="1050" dirty="0">
                <a:solidFill>
                  <a:schemeClr val="tx1"/>
                </a:solidFill>
              </a:rPr>
              <a:t> und </a:t>
            </a:r>
            <a:r>
              <a:rPr lang="de-DE" sz="1050" b="1" dirty="0">
                <a:solidFill>
                  <a:schemeClr val="tx1"/>
                </a:solidFill>
              </a:rPr>
              <a:t>überfordert</a:t>
            </a:r>
            <a:r>
              <a:rPr lang="de-DE" sz="1050" dirty="0">
                <a:solidFill>
                  <a:schemeClr val="tx1"/>
                </a:solidFill>
              </a:rPr>
              <a:t> wahrgenommen .</a:t>
            </a:r>
            <a:endParaRPr lang="de-AT" sz="1050" b="1" dirty="0">
              <a:solidFill>
                <a:schemeClr val="tx1"/>
              </a:solidFill>
            </a:endParaRPr>
          </a:p>
          <a:p>
            <a:pPr marL="171450" indent="-171450" algn="just">
              <a:lnSpc>
                <a:spcPct val="101000"/>
              </a:lnSpc>
              <a:spcAft>
                <a:spcPts val="300"/>
              </a:spcAft>
              <a:buFont typeface="Arial" panose="020B0604020202020204" pitchFamily="34" charset="0"/>
              <a:buChar char="•"/>
              <a:defRPr/>
            </a:pPr>
            <a:r>
              <a:rPr lang="de-DE" sz="1050" b="1" dirty="0" err="1">
                <a:solidFill>
                  <a:schemeClr val="tx1"/>
                </a:solidFill>
              </a:rPr>
              <a:t>Mitarbeiter:innen</a:t>
            </a:r>
            <a:r>
              <a:rPr lang="de-DE" sz="1050" b="1" dirty="0">
                <a:solidFill>
                  <a:schemeClr val="tx1"/>
                </a:solidFill>
              </a:rPr>
              <a:t> </a:t>
            </a:r>
            <a:r>
              <a:rPr lang="de-DE" sz="1050" dirty="0">
                <a:solidFill>
                  <a:schemeClr val="tx1"/>
                </a:solidFill>
              </a:rPr>
              <a:t>des </a:t>
            </a:r>
            <a:r>
              <a:rPr lang="de-DE" sz="1050" b="1" dirty="0">
                <a:solidFill>
                  <a:schemeClr val="tx1"/>
                </a:solidFill>
              </a:rPr>
              <a:t>öffentlichen Dienstes </a:t>
            </a:r>
            <a:r>
              <a:rPr lang="de-DE" sz="1050" dirty="0">
                <a:solidFill>
                  <a:schemeClr val="tx1"/>
                </a:solidFill>
              </a:rPr>
              <a:t>hinterlassen einen </a:t>
            </a:r>
            <a:r>
              <a:rPr lang="de-DE" sz="1050" b="1" dirty="0">
                <a:solidFill>
                  <a:schemeClr val="tx1"/>
                </a:solidFill>
              </a:rPr>
              <a:t>neutralen</a:t>
            </a:r>
            <a:r>
              <a:rPr lang="de-DE" sz="1050" dirty="0">
                <a:solidFill>
                  <a:schemeClr val="tx1"/>
                </a:solidFill>
              </a:rPr>
              <a:t> bzw. </a:t>
            </a:r>
            <a:r>
              <a:rPr lang="de-DE" sz="1050" b="1" dirty="0">
                <a:solidFill>
                  <a:schemeClr val="tx1"/>
                </a:solidFill>
              </a:rPr>
              <a:t>positiven</a:t>
            </a:r>
            <a:r>
              <a:rPr lang="de-DE" sz="1050" dirty="0">
                <a:solidFill>
                  <a:schemeClr val="tx1"/>
                </a:solidFill>
              </a:rPr>
              <a:t> </a:t>
            </a:r>
            <a:r>
              <a:rPr lang="de-DE" sz="1050" b="1" dirty="0">
                <a:solidFill>
                  <a:schemeClr val="tx1"/>
                </a:solidFill>
              </a:rPr>
              <a:t>Eindruck.</a:t>
            </a:r>
            <a:endParaRPr lang="de-AT" sz="1050" b="1" dirty="0">
              <a:solidFill>
                <a:schemeClr val="tx1"/>
              </a:solidFill>
            </a:endParaRPr>
          </a:p>
          <a:p>
            <a:pPr marL="171450" indent="-171450" algn="just">
              <a:lnSpc>
                <a:spcPct val="101000"/>
              </a:lnSpc>
              <a:spcAft>
                <a:spcPts val="300"/>
              </a:spcAft>
              <a:buFont typeface="Arial" panose="020B0604020202020204" pitchFamily="34" charset="0"/>
              <a:buChar char="•"/>
              <a:defRPr/>
            </a:pPr>
            <a:r>
              <a:rPr lang="de-DE" sz="1050" b="1" dirty="0">
                <a:solidFill>
                  <a:schemeClr val="tx1"/>
                </a:solidFill>
              </a:rPr>
              <a:t>Rund</a:t>
            </a:r>
            <a:r>
              <a:rPr lang="de-DE" sz="1050" dirty="0">
                <a:solidFill>
                  <a:schemeClr val="tx1"/>
                </a:solidFill>
              </a:rPr>
              <a:t> </a:t>
            </a:r>
            <a:r>
              <a:rPr lang="de-DE" sz="1050" b="1" dirty="0">
                <a:solidFill>
                  <a:schemeClr val="tx1"/>
                </a:solidFill>
              </a:rPr>
              <a:t>jeder fünfte Befragte </a:t>
            </a:r>
            <a:r>
              <a:rPr lang="de-DE" sz="1050" dirty="0">
                <a:solidFill>
                  <a:schemeClr val="tx1"/>
                </a:solidFill>
              </a:rPr>
              <a:t>würde sich für einen </a:t>
            </a:r>
            <a:r>
              <a:rPr lang="de-DE" sz="1050" b="1" dirty="0">
                <a:solidFill>
                  <a:schemeClr val="tx1"/>
                </a:solidFill>
              </a:rPr>
              <a:t>Berufslaufbahn</a:t>
            </a:r>
            <a:r>
              <a:rPr lang="de-DE" sz="1050" dirty="0">
                <a:solidFill>
                  <a:schemeClr val="tx1"/>
                </a:solidFill>
              </a:rPr>
              <a:t> </a:t>
            </a:r>
            <a:r>
              <a:rPr lang="de-DE" sz="1050" b="1" dirty="0">
                <a:solidFill>
                  <a:schemeClr val="tx1"/>
                </a:solidFill>
              </a:rPr>
              <a:t>im öffentlichen Dienst </a:t>
            </a:r>
            <a:r>
              <a:rPr lang="de-DE" sz="1050" dirty="0">
                <a:solidFill>
                  <a:schemeClr val="tx1"/>
                </a:solidFill>
              </a:rPr>
              <a:t>entscheiden; </a:t>
            </a:r>
            <a:r>
              <a:rPr lang="de-DE" sz="1050" b="1" dirty="0">
                <a:solidFill>
                  <a:schemeClr val="tx1"/>
                </a:solidFill>
              </a:rPr>
              <a:t>Vorsicht, da geringe Fallzahl: </a:t>
            </a:r>
            <a:r>
              <a:rPr lang="de-DE" sz="1050" dirty="0">
                <a:solidFill>
                  <a:schemeClr val="tx1"/>
                </a:solidFill>
              </a:rPr>
              <a:t>etwa </a:t>
            </a:r>
            <a:r>
              <a:rPr lang="de-DE" sz="1050" b="1" dirty="0">
                <a:solidFill>
                  <a:schemeClr val="tx1"/>
                </a:solidFill>
              </a:rPr>
              <a:t>2 von 3 </a:t>
            </a:r>
            <a:r>
              <a:rPr lang="de-DE" sz="1050" b="1" dirty="0" err="1">
                <a:solidFill>
                  <a:schemeClr val="tx1"/>
                </a:solidFill>
              </a:rPr>
              <a:t>Beamt:innen</a:t>
            </a:r>
            <a:r>
              <a:rPr lang="de-DE" sz="1050" dirty="0">
                <a:solidFill>
                  <a:schemeClr val="tx1"/>
                </a:solidFill>
              </a:rPr>
              <a:t> würden sich </a:t>
            </a:r>
            <a:r>
              <a:rPr lang="de-DE" sz="1050" b="1" dirty="0">
                <a:solidFill>
                  <a:schemeClr val="tx1"/>
                </a:solidFill>
              </a:rPr>
              <a:t>wieder</a:t>
            </a:r>
            <a:r>
              <a:rPr lang="de-DE" sz="1050" dirty="0">
                <a:solidFill>
                  <a:schemeClr val="tx1"/>
                </a:solidFill>
              </a:rPr>
              <a:t> für den </a:t>
            </a:r>
            <a:r>
              <a:rPr lang="de-DE" sz="1050" b="1" dirty="0">
                <a:solidFill>
                  <a:schemeClr val="tx1"/>
                </a:solidFill>
              </a:rPr>
              <a:t>öffentlichen</a:t>
            </a:r>
            <a:r>
              <a:rPr lang="de-DE" sz="1050" dirty="0">
                <a:solidFill>
                  <a:schemeClr val="tx1"/>
                </a:solidFill>
              </a:rPr>
              <a:t> </a:t>
            </a:r>
            <a:r>
              <a:rPr lang="de-DE" sz="1050" b="1" dirty="0">
                <a:solidFill>
                  <a:schemeClr val="tx1"/>
                </a:solidFill>
              </a:rPr>
              <a:t>Dienst</a:t>
            </a:r>
            <a:r>
              <a:rPr lang="de-DE" sz="1050" dirty="0">
                <a:solidFill>
                  <a:schemeClr val="tx1"/>
                </a:solidFill>
              </a:rPr>
              <a:t> entscheiden</a:t>
            </a:r>
            <a:endParaRPr lang="de-AT" sz="1050" dirty="0">
              <a:solidFill>
                <a:schemeClr val="tx1"/>
              </a:solidFill>
            </a:endParaRPr>
          </a:p>
        </p:txBody>
      </p:sp>
      <p:sp>
        <p:nvSpPr>
          <p:cNvPr id="13" name="Rechteck 12"/>
          <p:cNvSpPr/>
          <p:nvPr/>
        </p:nvSpPr>
        <p:spPr>
          <a:xfrm>
            <a:off x="883283" y="627535"/>
            <a:ext cx="7951110" cy="50405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01000"/>
              </a:lnSpc>
              <a:spcAft>
                <a:spcPts val="300"/>
              </a:spcAft>
              <a:buFont typeface="Arial" panose="020B0604020202020204" pitchFamily="34" charset="0"/>
              <a:buChar char="•"/>
            </a:pPr>
            <a:r>
              <a:rPr lang="de-AT" sz="1050" b="1" dirty="0">
                <a:solidFill>
                  <a:schemeClr val="tx1"/>
                </a:solidFill>
              </a:rPr>
              <a:t>Zufriedenheit</a:t>
            </a:r>
            <a:r>
              <a:rPr lang="de-AT" sz="1050" dirty="0">
                <a:solidFill>
                  <a:schemeClr val="tx1"/>
                </a:solidFill>
              </a:rPr>
              <a:t> mit österreichischer </a:t>
            </a:r>
            <a:r>
              <a:rPr lang="de-AT" sz="1050" b="1" dirty="0">
                <a:solidFill>
                  <a:schemeClr val="tx1"/>
                </a:solidFill>
              </a:rPr>
              <a:t>Lebensqualität</a:t>
            </a:r>
            <a:r>
              <a:rPr lang="de-AT" sz="1050" dirty="0">
                <a:solidFill>
                  <a:schemeClr val="tx1"/>
                </a:solidFill>
              </a:rPr>
              <a:t> hält sich </a:t>
            </a:r>
            <a:r>
              <a:rPr lang="de-AT" sz="1050" b="1" dirty="0">
                <a:solidFill>
                  <a:schemeClr val="tx1"/>
                </a:solidFill>
              </a:rPr>
              <a:t>stabil</a:t>
            </a:r>
            <a:r>
              <a:rPr lang="de-AT" sz="1050" dirty="0">
                <a:solidFill>
                  <a:schemeClr val="tx1"/>
                </a:solidFill>
              </a:rPr>
              <a:t>: </a:t>
            </a:r>
            <a:r>
              <a:rPr lang="de-AT" sz="1050" b="1" dirty="0">
                <a:solidFill>
                  <a:schemeClr val="tx1"/>
                </a:solidFill>
              </a:rPr>
              <a:t>7 von 10 </a:t>
            </a:r>
            <a:r>
              <a:rPr lang="de-AT" sz="1050" dirty="0">
                <a:solidFill>
                  <a:schemeClr val="tx1"/>
                </a:solidFill>
              </a:rPr>
              <a:t>Befragten vergeben Note 1 oder Note 2</a:t>
            </a:r>
          </a:p>
          <a:p>
            <a:pPr marL="171450" indent="-171450">
              <a:lnSpc>
                <a:spcPct val="101000"/>
              </a:lnSpc>
              <a:spcAft>
                <a:spcPts val="300"/>
              </a:spcAft>
              <a:buFont typeface="Arial" panose="020B0604020202020204" pitchFamily="34" charset="0"/>
              <a:buChar char="•"/>
            </a:pPr>
            <a:r>
              <a:rPr lang="de-AT" sz="1050" b="1" dirty="0">
                <a:solidFill>
                  <a:schemeClr val="tx1"/>
                </a:solidFill>
              </a:rPr>
              <a:t>Umwelt</a:t>
            </a:r>
            <a:r>
              <a:rPr lang="de-AT" sz="1050" dirty="0">
                <a:solidFill>
                  <a:schemeClr val="tx1"/>
                </a:solidFill>
              </a:rPr>
              <a:t>, </a:t>
            </a:r>
            <a:r>
              <a:rPr lang="de-AT" sz="1050" b="1" dirty="0">
                <a:solidFill>
                  <a:schemeClr val="tx1"/>
                </a:solidFill>
              </a:rPr>
              <a:t>Rechtssicherheit</a:t>
            </a:r>
            <a:r>
              <a:rPr lang="de-AT" sz="1050" dirty="0">
                <a:solidFill>
                  <a:schemeClr val="tx1"/>
                </a:solidFill>
              </a:rPr>
              <a:t> und </a:t>
            </a:r>
            <a:r>
              <a:rPr lang="de-AT" sz="1050" b="1" dirty="0">
                <a:solidFill>
                  <a:schemeClr val="tx1"/>
                </a:solidFill>
              </a:rPr>
              <a:t>Gesundheitsversorgung</a:t>
            </a:r>
            <a:r>
              <a:rPr lang="de-AT" sz="1050" dirty="0">
                <a:solidFill>
                  <a:schemeClr val="tx1"/>
                </a:solidFill>
              </a:rPr>
              <a:t> am </a:t>
            </a:r>
            <a:r>
              <a:rPr lang="de-AT" sz="1050" b="1" dirty="0">
                <a:solidFill>
                  <a:schemeClr val="tx1"/>
                </a:solidFill>
              </a:rPr>
              <a:t>wichtigsten</a:t>
            </a:r>
            <a:r>
              <a:rPr lang="de-AT" sz="1050" dirty="0">
                <a:solidFill>
                  <a:schemeClr val="tx1"/>
                </a:solidFill>
              </a:rPr>
              <a:t> für </a:t>
            </a:r>
            <a:r>
              <a:rPr lang="de-AT" sz="1050" b="1" dirty="0">
                <a:solidFill>
                  <a:schemeClr val="tx1"/>
                </a:solidFill>
              </a:rPr>
              <a:t>aktuelle</a:t>
            </a:r>
            <a:r>
              <a:rPr lang="de-AT" sz="1050" dirty="0">
                <a:solidFill>
                  <a:schemeClr val="tx1"/>
                </a:solidFill>
              </a:rPr>
              <a:t> </a:t>
            </a:r>
            <a:r>
              <a:rPr lang="de-AT" sz="1050" b="1" dirty="0">
                <a:solidFill>
                  <a:schemeClr val="tx1"/>
                </a:solidFill>
              </a:rPr>
              <a:t>Lebensqualität</a:t>
            </a:r>
            <a:r>
              <a:rPr lang="de-AT" sz="1050" dirty="0">
                <a:solidFill>
                  <a:schemeClr val="tx1"/>
                </a:solidFill>
              </a:rPr>
              <a:t> in Österreich</a:t>
            </a:r>
          </a:p>
        </p:txBody>
      </p:sp>
      <p:sp>
        <p:nvSpPr>
          <p:cNvPr id="14" name="Rechteck 13"/>
          <p:cNvSpPr/>
          <p:nvPr/>
        </p:nvSpPr>
        <p:spPr>
          <a:xfrm>
            <a:off x="284671" y="1229842"/>
            <a:ext cx="486000"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a:t>2</a:t>
            </a:r>
          </a:p>
        </p:txBody>
      </p:sp>
      <p:sp>
        <p:nvSpPr>
          <p:cNvPr id="3" name="Rechteck 2">
            <a:extLst>
              <a:ext uri="{FF2B5EF4-FFF2-40B4-BE49-F238E27FC236}">
                <a16:creationId xmlns:a16="http://schemas.microsoft.com/office/drawing/2014/main" id="{13F7C6E6-E7D0-0FDE-E8A4-FE20FF47D609}"/>
              </a:ext>
            </a:extLst>
          </p:cNvPr>
          <p:cNvSpPr/>
          <p:nvPr/>
        </p:nvSpPr>
        <p:spPr>
          <a:xfrm>
            <a:off x="284671" y="3008896"/>
            <a:ext cx="486001" cy="8122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a:t>3</a:t>
            </a:r>
          </a:p>
        </p:txBody>
      </p:sp>
      <p:sp>
        <p:nvSpPr>
          <p:cNvPr id="7" name="Rechteck 6">
            <a:extLst>
              <a:ext uri="{FF2B5EF4-FFF2-40B4-BE49-F238E27FC236}">
                <a16:creationId xmlns:a16="http://schemas.microsoft.com/office/drawing/2014/main" id="{7911D635-F1B0-9FF7-60A0-AB2418A66CC1}"/>
              </a:ext>
            </a:extLst>
          </p:cNvPr>
          <p:cNvSpPr/>
          <p:nvPr/>
        </p:nvSpPr>
        <p:spPr>
          <a:xfrm>
            <a:off x="896995" y="3941049"/>
            <a:ext cx="7951111" cy="81227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ct val="101000"/>
              </a:lnSpc>
              <a:spcAft>
                <a:spcPts val="300"/>
              </a:spcAft>
              <a:buFont typeface="Arial" panose="020B0604020202020204" pitchFamily="34" charset="0"/>
              <a:buChar char="•"/>
              <a:defRPr/>
            </a:pPr>
            <a:r>
              <a:rPr lang="de-DE" sz="1050" dirty="0">
                <a:solidFill>
                  <a:schemeClr val="tx1"/>
                </a:solidFill>
              </a:rPr>
              <a:t>Häufigste spontane </a:t>
            </a:r>
            <a:r>
              <a:rPr lang="de-DE" sz="1050" b="1" dirty="0">
                <a:solidFill>
                  <a:schemeClr val="tx1"/>
                </a:solidFill>
              </a:rPr>
              <a:t>Assoziationen</a:t>
            </a:r>
            <a:r>
              <a:rPr lang="de-DE" sz="1050" dirty="0">
                <a:solidFill>
                  <a:schemeClr val="tx1"/>
                </a:solidFill>
              </a:rPr>
              <a:t> mit dem Begriff '</a:t>
            </a:r>
            <a:r>
              <a:rPr lang="de-DE" sz="1050" b="1" dirty="0">
                <a:solidFill>
                  <a:schemeClr val="tx1"/>
                </a:solidFill>
              </a:rPr>
              <a:t>Demokratie</a:t>
            </a:r>
            <a:r>
              <a:rPr lang="de-DE" sz="1050" dirty="0">
                <a:solidFill>
                  <a:schemeClr val="tx1"/>
                </a:solidFill>
              </a:rPr>
              <a:t>‘: das </a:t>
            </a:r>
            <a:r>
              <a:rPr lang="de-DE" sz="1050" b="1" dirty="0">
                <a:solidFill>
                  <a:schemeClr val="tx1"/>
                </a:solidFill>
              </a:rPr>
              <a:t>Wahlrecht</a:t>
            </a:r>
            <a:r>
              <a:rPr lang="de-DE" sz="1050" dirty="0">
                <a:solidFill>
                  <a:schemeClr val="tx1"/>
                </a:solidFill>
              </a:rPr>
              <a:t> und die </a:t>
            </a:r>
            <a:r>
              <a:rPr lang="de-DE" sz="1050" b="1" dirty="0">
                <a:solidFill>
                  <a:schemeClr val="tx1"/>
                </a:solidFill>
              </a:rPr>
              <a:t>Meinungs-</a:t>
            </a:r>
            <a:r>
              <a:rPr lang="de-DE" sz="1050" dirty="0">
                <a:solidFill>
                  <a:schemeClr val="tx1"/>
                </a:solidFill>
              </a:rPr>
              <a:t> bzw. </a:t>
            </a:r>
            <a:r>
              <a:rPr lang="de-DE" sz="1050" b="1" dirty="0">
                <a:solidFill>
                  <a:schemeClr val="tx1"/>
                </a:solidFill>
              </a:rPr>
              <a:t>Redefreiheit</a:t>
            </a:r>
            <a:endParaRPr lang="de-AT" sz="1050" b="1" dirty="0">
              <a:solidFill>
                <a:schemeClr val="tx1"/>
              </a:solidFill>
            </a:endParaRPr>
          </a:p>
          <a:p>
            <a:pPr marL="171450" indent="-171450" algn="just">
              <a:lnSpc>
                <a:spcPct val="101000"/>
              </a:lnSpc>
              <a:spcAft>
                <a:spcPts val="300"/>
              </a:spcAft>
              <a:buFont typeface="Arial" panose="020B0604020202020204" pitchFamily="34" charset="0"/>
              <a:buChar char="•"/>
              <a:defRPr/>
            </a:pPr>
            <a:r>
              <a:rPr lang="de-DE" sz="1050" b="1" dirty="0">
                <a:solidFill>
                  <a:schemeClr val="tx1"/>
                </a:solidFill>
              </a:rPr>
              <a:t>Zwei Drittel </a:t>
            </a:r>
            <a:r>
              <a:rPr lang="de-DE" sz="1050" dirty="0">
                <a:solidFill>
                  <a:schemeClr val="tx1"/>
                </a:solidFill>
              </a:rPr>
              <a:t>der </a:t>
            </a:r>
            <a:r>
              <a:rPr lang="de-DE" sz="1050" dirty="0" err="1">
                <a:solidFill>
                  <a:schemeClr val="tx1"/>
                </a:solidFill>
              </a:rPr>
              <a:t>Österreicher:innen</a:t>
            </a:r>
            <a:r>
              <a:rPr lang="de-DE" sz="1050" dirty="0">
                <a:solidFill>
                  <a:schemeClr val="tx1"/>
                </a:solidFill>
              </a:rPr>
              <a:t> ab 16 Jahren </a:t>
            </a:r>
            <a:r>
              <a:rPr lang="de-DE" sz="1050" b="1" dirty="0">
                <a:solidFill>
                  <a:schemeClr val="tx1"/>
                </a:solidFill>
              </a:rPr>
              <a:t>vertrauen</a:t>
            </a:r>
            <a:r>
              <a:rPr lang="de-DE" sz="1050" dirty="0">
                <a:solidFill>
                  <a:schemeClr val="tx1"/>
                </a:solidFill>
              </a:rPr>
              <a:t> den </a:t>
            </a:r>
            <a:r>
              <a:rPr lang="de-DE" sz="1050" b="1" dirty="0">
                <a:solidFill>
                  <a:schemeClr val="tx1"/>
                </a:solidFill>
              </a:rPr>
              <a:t>Krankenhäusern</a:t>
            </a:r>
            <a:r>
              <a:rPr lang="de-DE" sz="1050" dirty="0">
                <a:solidFill>
                  <a:schemeClr val="tx1"/>
                </a:solidFill>
              </a:rPr>
              <a:t> im </a:t>
            </a:r>
            <a:r>
              <a:rPr lang="de-DE" sz="1050" b="1" dirty="0">
                <a:solidFill>
                  <a:schemeClr val="tx1"/>
                </a:solidFill>
              </a:rPr>
              <a:t>hohen Maß.</a:t>
            </a:r>
            <a:r>
              <a:rPr lang="de-DE" sz="1050" dirty="0">
                <a:solidFill>
                  <a:schemeClr val="tx1"/>
                </a:solidFill>
              </a:rPr>
              <a:t> Dahinter folgen Universitäten/</a:t>
            </a:r>
            <a:r>
              <a:rPr lang="de-DE" sz="1050" dirty="0" err="1">
                <a:solidFill>
                  <a:schemeClr val="tx1"/>
                </a:solidFill>
              </a:rPr>
              <a:t>FH‘s</a:t>
            </a:r>
            <a:r>
              <a:rPr lang="de-DE" sz="1050" dirty="0">
                <a:solidFill>
                  <a:schemeClr val="tx1"/>
                </a:solidFill>
              </a:rPr>
              <a:t>, das Bundesheer, die Schulen und die Arbeiterkammer. </a:t>
            </a:r>
            <a:r>
              <a:rPr lang="de-DE" sz="1050" b="1" dirty="0">
                <a:solidFill>
                  <a:schemeClr val="tx1"/>
                </a:solidFill>
              </a:rPr>
              <a:t>Insgesamt </a:t>
            </a:r>
            <a:r>
              <a:rPr lang="de-DE" sz="1050" dirty="0">
                <a:solidFill>
                  <a:schemeClr val="tx1"/>
                </a:solidFill>
              </a:rPr>
              <a:t>überwiegt ein </a:t>
            </a:r>
            <a:r>
              <a:rPr lang="de-DE" sz="1050" b="1" dirty="0">
                <a:solidFill>
                  <a:schemeClr val="tx1"/>
                </a:solidFill>
              </a:rPr>
              <a:t>geringes Maß an Vertrauen </a:t>
            </a:r>
            <a:r>
              <a:rPr lang="de-DE" sz="1050" dirty="0">
                <a:solidFill>
                  <a:schemeClr val="tx1"/>
                </a:solidFill>
              </a:rPr>
              <a:t>in die abgefragten österreichische Instanzen und Einrichtungen.</a:t>
            </a:r>
            <a:endParaRPr lang="de-AT" sz="1050" dirty="0">
              <a:solidFill>
                <a:schemeClr val="tx1"/>
              </a:solidFill>
            </a:endParaRPr>
          </a:p>
        </p:txBody>
      </p:sp>
      <p:sp>
        <p:nvSpPr>
          <p:cNvPr id="8" name="Rechteck 7">
            <a:extLst>
              <a:ext uri="{FF2B5EF4-FFF2-40B4-BE49-F238E27FC236}">
                <a16:creationId xmlns:a16="http://schemas.microsoft.com/office/drawing/2014/main" id="{239A6DFA-BB61-797A-6E51-608D2F357091}"/>
              </a:ext>
            </a:extLst>
          </p:cNvPr>
          <p:cNvSpPr/>
          <p:nvPr/>
        </p:nvSpPr>
        <p:spPr>
          <a:xfrm>
            <a:off x="896995" y="3008896"/>
            <a:ext cx="7951110" cy="81227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lnSpc>
                <a:spcPct val="101000"/>
              </a:lnSpc>
              <a:spcAft>
                <a:spcPts val="300"/>
              </a:spcAft>
              <a:buFont typeface="Arial" panose="020B0604020202020204" pitchFamily="34" charset="0"/>
              <a:buChar char="•"/>
            </a:pPr>
            <a:r>
              <a:rPr lang="de-DE" sz="1050" b="1" dirty="0">
                <a:solidFill>
                  <a:schemeClr val="tx1"/>
                </a:solidFill>
              </a:rPr>
              <a:t>Krankenschwestern</a:t>
            </a:r>
            <a:r>
              <a:rPr lang="de-DE" sz="1050" dirty="0">
                <a:solidFill>
                  <a:schemeClr val="tx1"/>
                </a:solidFill>
              </a:rPr>
              <a:t> bzw. </a:t>
            </a:r>
            <a:r>
              <a:rPr lang="de-DE" sz="1050" b="1" dirty="0" err="1">
                <a:solidFill>
                  <a:schemeClr val="tx1"/>
                </a:solidFill>
              </a:rPr>
              <a:t>Pfleger:innen</a:t>
            </a:r>
            <a:r>
              <a:rPr lang="de-DE" sz="1050" dirty="0">
                <a:solidFill>
                  <a:schemeClr val="tx1"/>
                </a:solidFill>
              </a:rPr>
              <a:t>, </a:t>
            </a:r>
            <a:r>
              <a:rPr lang="de-DE" sz="1050" b="1" dirty="0" err="1">
                <a:solidFill>
                  <a:schemeClr val="tx1"/>
                </a:solidFill>
              </a:rPr>
              <a:t>Hausärzt:innen</a:t>
            </a:r>
            <a:r>
              <a:rPr lang="de-DE" sz="1050" dirty="0">
                <a:solidFill>
                  <a:schemeClr val="tx1"/>
                </a:solidFill>
              </a:rPr>
              <a:t>, </a:t>
            </a:r>
            <a:r>
              <a:rPr lang="de-DE" sz="1050" b="1" dirty="0" err="1">
                <a:solidFill>
                  <a:schemeClr val="tx1"/>
                </a:solidFill>
              </a:rPr>
              <a:t>Altenpfleger:innen</a:t>
            </a:r>
            <a:r>
              <a:rPr lang="de-DE" sz="1050" b="1" dirty="0">
                <a:solidFill>
                  <a:schemeClr val="tx1"/>
                </a:solidFill>
              </a:rPr>
              <a:t> </a:t>
            </a:r>
            <a:r>
              <a:rPr lang="de-DE" sz="1050" dirty="0">
                <a:solidFill>
                  <a:schemeClr val="tx1"/>
                </a:solidFill>
              </a:rPr>
              <a:t>und </a:t>
            </a:r>
            <a:r>
              <a:rPr lang="de-DE" sz="1050" b="1" dirty="0" err="1">
                <a:solidFill>
                  <a:schemeClr val="tx1"/>
                </a:solidFill>
              </a:rPr>
              <a:t>Ärzt:innen</a:t>
            </a:r>
            <a:r>
              <a:rPr lang="de-DE" sz="1050" b="1" dirty="0">
                <a:solidFill>
                  <a:schemeClr val="tx1"/>
                </a:solidFill>
              </a:rPr>
              <a:t> im Krankenhaus </a:t>
            </a:r>
            <a:r>
              <a:rPr lang="de-DE" sz="1050" dirty="0">
                <a:solidFill>
                  <a:schemeClr val="tx1"/>
                </a:solidFill>
              </a:rPr>
              <a:t>haben das beste Image.</a:t>
            </a:r>
            <a:endParaRPr lang="de-AT" sz="1050" dirty="0">
              <a:solidFill>
                <a:schemeClr val="tx1"/>
              </a:solidFill>
            </a:endParaRPr>
          </a:p>
          <a:p>
            <a:pPr marL="171450" indent="-171450" algn="just">
              <a:lnSpc>
                <a:spcPct val="101000"/>
              </a:lnSpc>
              <a:spcAft>
                <a:spcPts val="300"/>
              </a:spcAft>
              <a:buFont typeface="Arial" panose="020B0604020202020204" pitchFamily="34" charset="0"/>
              <a:buChar char="•"/>
            </a:pPr>
            <a:r>
              <a:rPr lang="de-DE" sz="1050" dirty="0">
                <a:solidFill>
                  <a:schemeClr val="tx1"/>
                </a:solidFill>
              </a:rPr>
              <a:t>Unterschiedliche </a:t>
            </a:r>
            <a:r>
              <a:rPr lang="de-DE" sz="1050" b="1" dirty="0">
                <a:solidFill>
                  <a:schemeClr val="tx1"/>
                </a:solidFill>
              </a:rPr>
              <a:t>Anforderungen</a:t>
            </a:r>
            <a:r>
              <a:rPr lang="de-DE" sz="1050" dirty="0">
                <a:solidFill>
                  <a:schemeClr val="tx1"/>
                </a:solidFill>
              </a:rPr>
              <a:t> an die </a:t>
            </a:r>
            <a:r>
              <a:rPr lang="de-DE" sz="1050" dirty="0" err="1">
                <a:solidFill>
                  <a:schemeClr val="tx1"/>
                </a:solidFill>
              </a:rPr>
              <a:t>Mitarbeiter:innen</a:t>
            </a:r>
            <a:r>
              <a:rPr lang="de-DE" sz="1050" dirty="0">
                <a:solidFill>
                  <a:schemeClr val="tx1"/>
                </a:solidFill>
              </a:rPr>
              <a:t> des öffentlichen Dienstes werden als </a:t>
            </a:r>
            <a:r>
              <a:rPr lang="de-DE" sz="1050" b="1" dirty="0">
                <a:solidFill>
                  <a:schemeClr val="tx1"/>
                </a:solidFill>
              </a:rPr>
              <a:t>große Schwierigkeit </a:t>
            </a:r>
            <a:r>
              <a:rPr lang="de-DE" sz="1050" dirty="0">
                <a:solidFill>
                  <a:schemeClr val="tx1"/>
                </a:solidFill>
              </a:rPr>
              <a:t>eingeschätzt: </a:t>
            </a:r>
            <a:r>
              <a:rPr lang="de-DE" sz="1050" b="1" dirty="0">
                <a:solidFill>
                  <a:schemeClr val="tx1"/>
                </a:solidFill>
              </a:rPr>
              <a:t>Personalmangel</a:t>
            </a:r>
            <a:r>
              <a:rPr lang="de-DE" sz="1050" dirty="0">
                <a:solidFill>
                  <a:schemeClr val="tx1"/>
                </a:solidFill>
              </a:rPr>
              <a:t>, </a:t>
            </a:r>
            <a:r>
              <a:rPr lang="de-DE" sz="1050" b="1" dirty="0">
                <a:solidFill>
                  <a:schemeClr val="tx1"/>
                </a:solidFill>
              </a:rPr>
              <a:t>Druck</a:t>
            </a:r>
            <a:r>
              <a:rPr lang="de-DE" sz="1050" dirty="0">
                <a:solidFill>
                  <a:schemeClr val="tx1"/>
                </a:solidFill>
              </a:rPr>
              <a:t> auf rasche Bearbeitung oder auch aggressives Verhalten der </a:t>
            </a:r>
            <a:r>
              <a:rPr lang="de-DE" sz="1050" dirty="0" err="1">
                <a:solidFill>
                  <a:schemeClr val="tx1"/>
                </a:solidFill>
              </a:rPr>
              <a:t>Kund:innen</a:t>
            </a:r>
            <a:endParaRPr lang="de-DE" sz="1050" dirty="0">
              <a:solidFill>
                <a:schemeClr val="tx1"/>
              </a:solidFill>
            </a:endParaRPr>
          </a:p>
        </p:txBody>
      </p:sp>
      <p:sp>
        <p:nvSpPr>
          <p:cNvPr id="9" name="Rechteck 8">
            <a:extLst>
              <a:ext uri="{FF2B5EF4-FFF2-40B4-BE49-F238E27FC236}">
                <a16:creationId xmlns:a16="http://schemas.microsoft.com/office/drawing/2014/main" id="{3D44CC98-A5C6-4916-8588-BE0D90DAA4DC}"/>
              </a:ext>
            </a:extLst>
          </p:cNvPr>
          <p:cNvSpPr/>
          <p:nvPr/>
        </p:nvSpPr>
        <p:spPr>
          <a:xfrm>
            <a:off x="284670" y="3939902"/>
            <a:ext cx="486001" cy="8122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800" b="1" dirty="0"/>
              <a:t>4</a:t>
            </a:r>
          </a:p>
        </p:txBody>
      </p:sp>
    </p:spTree>
    <p:extLst>
      <p:ext uri="{BB962C8B-B14F-4D97-AF65-F5344CB8AC3E}">
        <p14:creationId xmlns:p14="http://schemas.microsoft.com/office/powerpoint/2010/main" val="3067883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P spid="14" grpId="0" animBg="1"/>
      <p:bldP spid="3"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10AE4E4-8989-4C93-E251-B055919D1A20}"/>
              </a:ext>
            </a:extLst>
          </p:cNvPr>
          <p:cNvSpPr txBox="1">
            <a:spLocks noChangeArrowheads="1"/>
          </p:cNvSpPr>
          <p:nvPr/>
        </p:nvSpPr>
        <p:spPr>
          <a:xfrm>
            <a:off x="280928" y="3633868"/>
            <a:ext cx="4281201" cy="1458162"/>
          </a:xfrm>
          <a:prstGeom prst="rect">
            <a:avLst/>
          </a:prstGeom>
        </p:spPr>
        <p:txBody>
          <a:bodyPr vert="horz" lIns="87252" tIns="43626" rIns="87252" bIns="43626" rtlCol="0" anchor="t">
            <a:normAutofit fontScale="70000" lnSpcReduction="20000"/>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389336" indent="-389336">
              <a:spcBef>
                <a:spcPts val="57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2300" cap="all" dirty="0" err="1">
                <a:solidFill>
                  <a:schemeClr val="tx1">
                    <a:lumMod val="65000"/>
                    <a:lumOff val="35000"/>
                  </a:schemeClr>
                </a:solidFill>
                <a:latin typeface="+mn-lt"/>
              </a:rPr>
              <a:t>KontaKt</a:t>
            </a:r>
            <a:r>
              <a:rPr lang="de-DE" sz="2300" cap="all" dirty="0">
                <a:solidFill>
                  <a:schemeClr val="tx1">
                    <a:lumMod val="65000"/>
                    <a:lumOff val="35000"/>
                  </a:schemeClr>
                </a:solidFill>
                <a:latin typeface="+mn-lt"/>
              </a:rPr>
              <a:t> </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endParaRPr lang="de-DE" sz="1200" dirty="0">
              <a:solidFill>
                <a:schemeClr val="tx1">
                  <a:lumMod val="65000"/>
                  <a:lumOff val="35000"/>
                </a:schemeClr>
              </a:solidFill>
              <a:latin typeface="+mn-lt"/>
            </a:endParaRP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400" dirty="0">
                <a:solidFill>
                  <a:schemeClr val="tx1">
                    <a:lumMod val="65000"/>
                    <a:lumOff val="35000"/>
                  </a:schemeClr>
                </a:solidFill>
                <a:latin typeface="+mn-lt"/>
              </a:rPr>
              <a:t>IMAS International</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400" dirty="0">
                <a:solidFill>
                  <a:schemeClr val="tx1">
                    <a:lumMod val="65000"/>
                    <a:lumOff val="35000"/>
                  </a:schemeClr>
                </a:solidFill>
                <a:latin typeface="+mn-lt"/>
              </a:rPr>
              <a:t>Institut für Markt- und Sozialanalysen GmbH</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400" dirty="0" err="1">
                <a:solidFill>
                  <a:schemeClr val="tx1">
                    <a:lumMod val="65000"/>
                    <a:lumOff val="35000"/>
                  </a:schemeClr>
                </a:solidFill>
                <a:latin typeface="+mn-lt"/>
              </a:rPr>
              <a:t>Gruberstraße</a:t>
            </a:r>
            <a:r>
              <a:rPr lang="de-DE" sz="1400" dirty="0">
                <a:solidFill>
                  <a:schemeClr val="tx1">
                    <a:lumMod val="65000"/>
                    <a:lumOff val="35000"/>
                  </a:schemeClr>
                </a:solidFill>
                <a:latin typeface="+mn-lt"/>
              </a:rPr>
              <a:t> 6 </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400" dirty="0">
                <a:solidFill>
                  <a:schemeClr val="tx1">
                    <a:lumMod val="65000"/>
                    <a:lumOff val="35000"/>
                  </a:schemeClr>
                </a:solidFill>
                <a:latin typeface="+mn-lt"/>
              </a:rPr>
              <a:t>A-4020 Linz</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endParaRPr lang="de-DE" sz="1200" dirty="0">
              <a:solidFill>
                <a:schemeClr val="tx1">
                  <a:lumMod val="65000"/>
                  <a:lumOff val="35000"/>
                </a:schemeClr>
              </a:solidFill>
              <a:latin typeface="+mn-lt"/>
            </a:endParaRP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dirty="0">
                <a:solidFill>
                  <a:schemeClr val="tx1">
                    <a:lumMod val="65000"/>
                    <a:lumOff val="35000"/>
                  </a:schemeClr>
                </a:solidFill>
                <a:latin typeface="+mn-lt"/>
                <a:sym typeface="Wingdings 2"/>
              </a:rPr>
              <a:t></a:t>
            </a:r>
            <a:r>
              <a:rPr lang="de-DE" dirty="0">
                <a:solidFill>
                  <a:schemeClr val="tx1">
                    <a:lumMod val="65000"/>
                    <a:lumOff val="35000"/>
                  </a:schemeClr>
                </a:solidFill>
                <a:latin typeface="+mn-lt"/>
              </a:rPr>
              <a:t>  +43 / 732 / 77 22 55 – 0</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dirty="0">
                <a:solidFill>
                  <a:schemeClr val="tx1">
                    <a:lumMod val="65000"/>
                    <a:lumOff val="35000"/>
                  </a:schemeClr>
                </a:solidFill>
                <a:latin typeface="+mn-lt"/>
                <a:sym typeface="Wingdings"/>
              </a:rPr>
              <a:t> </a:t>
            </a:r>
            <a:r>
              <a:rPr lang="de-DE" dirty="0">
                <a:solidFill>
                  <a:schemeClr val="tx1">
                    <a:lumMod val="65000"/>
                    <a:lumOff val="35000"/>
                  </a:schemeClr>
                </a:solidFill>
                <a:latin typeface="+mn-lt"/>
              </a:rPr>
              <a:t>office@imas.at</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dirty="0">
                <a:solidFill>
                  <a:schemeClr val="tx1">
                    <a:lumMod val="65000"/>
                    <a:lumOff val="35000"/>
                  </a:schemeClr>
                </a:solidFill>
                <a:latin typeface="+mn-lt"/>
                <a:sym typeface="Wingdings"/>
              </a:rPr>
              <a:t>  </a:t>
            </a:r>
            <a:r>
              <a:rPr lang="de-DE" dirty="0">
                <a:solidFill>
                  <a:schemeClr val="tx1">
                    <a:lumMod val="65000"/>
                    <a:lumOff val="35000"/>
                  </a:schemeClr>
                </a:solidFill>
                <a:latin typeface="+mn-lt"/>
              </a:rPr>
              <a:t>www.imas.at</a:t>
            </a:r>
          </a:p>
        </p:txBody>
      </p:sp>
    </p:spTree>
    <p:extLst>
      <p:ext uri="{BB962C8B-B14F-4D97-AF65-F5344CB8AC3E}">
        <p14:creationId xmlns:p14="http://schemas.microsoft.com/office/powerpoint/2010/main" val="11759031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Zufriedenheit mit der Lebensqualität – Trend</a:t>
            </a:r>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1:	</a:t>
            </a:r>
            <a:r>
              <a:rPr lang="de-AT" dirty="0"/>
              <a:t>"Wenn Sie nun an die Lebensqualität in Österreich denken. Wie sehr sind Sie mit der Lebensqualität im Großen und Ganzen zufrieden? Bitte sagen Sie dies anhand einer Skala von 1 bis 5. 1 bedeutet 'sehr zufrieden', 5 bedeutet 'überhaupt nicht zufrieden'."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5" name="Grafik 4">
            <a:extLst>
              <a:ext uri="{FF2B5EF4-FFF2-40B4-BE49-F238E27FC236}">
                <a16:creationId xmlns:a16="http://schemas.microsoft.com/office/drawing/2014/main" id="{873B2B03-E1BA-59D2-8A35-7913B0A2E518}"/>
              </a:ext>
            </a:extLst>
          </p:cNvPr>
          <p:cNvPicPr>
            <a:picLocks noChangeAspect="1"/>
          </p:cNvPicPr>
          <p:nvPr/>
        </p:nvPicPr>
        <p:blipFill>
          <a:blip r:embed="rId2"/>
          <a:stretch>
            <a:fillRect/>
          </a:stretch>
        </p:blipFill>
        <p:spPr>
          <a:xfrm>
            <a:off x="415637" y="1190431"/>
            <a:ext cx="8312727" cy="2965495"/>
          </a:xfrm>
          <a:prstGeom prst="rect">
            <a:avLst/>
          </a:prstGeom>
        </p:spPr>
      </p:pic>
    </p:spTree>
    <p:extLst>
      <p:ext uri="{BB962C8B-B14F-4D97-AF65-F5344CB8AC3E}">
        <p14:creationId xmlns:p14="http://schemas.microsoft.com/office/powerpoint/2010/main" val="4769638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Zufriedenheit mit der Lebensqualität – Trend</a:t>
            </a:r>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1:	</a:t>
            </a:r>
            <a:r>
              <a:rPr lang="de-AT" dirty="0"/>
              <a:t>"Wenn Sie nun an die Lebensqualität in Österreich denken. Wie sehr sind Sie mit der Lebensqualität im Großen und Ganzen zufrieden? Bitte sagen Sie dies anhand einer Skala von 1 bis 5. 1 bedeutet 'sehr zufrieden', 5 bedeutet 'überhaupt nicht zufrieden'."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5EA5DDCB-EA43-B14A-4ACA-AF3664035843}"/>
              </a:ext>
            </a:extLst>
          </p:cNvPr>
          <p:cNvPicPr>
            <a:picLocks noChangeAspect="1"/>
          </p:cNvPicPr>
          <p:nvPr/>
        </p:nvPicPr>
        <p:blipFill>
          <a:blip r:embed="rId2"/>
          <a:stretch>
            <a:fillRect/>
          </a:stretch>
        </p:blipFill>
        <p:spPr>
          <a:xfrm>
            <a:off x="415637" y="1036326"/>
            <a:ext cx="8312727" cy="3819361"/>
          </a:xfrm>
          <a:prstGeom prst="rect">
            <a:avLst/>
          </a:prstGeom>
        </p:spPr>
      </p:pic>
    </p:spTree>
    <p:extLst>
      <p:ext uri="{BB962C8B-B14F-4D97-AF65-F5344CB8AC3E}">
        <p14:creationId xmlns:p14="http://schemas.microsoft.com/office/powerpoint/2010/main" val="37339348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Zufriedenheit mit der Lebensqualität</a:t>
            </a:r>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1:	</a:t>
            </a:r>
            <a:r>
              <a:rPr lang="de-AT" dirty="0"/>
              <a:t>"Wenn Sie nun an die Lebensqualität in Österreich denken. Wie sehr sind Sie mit der Lebensqualität im Großen und Ganzen zufrieden? Bitte sagen Sie dies anhand einer Skala von 1 bis 5. 1 bedeutet 'sehr zufrieden', 5 bedeutet 'überhaupt nicht zufrieden'."</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a:t>
            </a:r>
            <a:endParaRPr lang="de-DE" dirty="0"/>
          </a:p>
        </p:txBody>
      </p:sp>
      <p:pic>
        <p:nvPicPr>
          <p:cNvPr id="6" name="Grafik 5">
            <a:extLst>
              <a:ext uri="{FF2B5EF4-FFF2-40B4-BE49-F238E27FC236}">
                <a16:creationId xmlns:a16="http://schemas.microsoft.com/office/drawing/2014/main" id="{703CAF1F-162F-81F2-F3B4-60133CD541AD}"/>
              </a:ext>
            </a:extLst>
          </p:cNvPr>
          <p:cNvPicPr>
            <a:picLocks noChangeAspect="1"/>
          </p:cNvPicPr>
          <p:nvPr/>
        </p:nvPicPr>
        <p:blipFill>
          <a:blip r:embed="rId2"/>
          <a:stretch>
            <a:fillRect/>
          </a:stretch>
        </p:blipFill>
        <p:spPr>
          <a:xfrm>
            <a:off x="415637" y="1116128"/>
            <a:ext cx="8312727" cy="3739559"/>
          </a:xfrm>
          <a:prstGeom prst="rect">
            <a:avLst/>
          </a:prstGeom>
        </p:spPr>
      </p:pic>
    </p:spTree>
    <p:extLst>
      <p:ext uri="{BB962C8B-B14F-4D97-AF65-F5344CB8AC3E}">
        <p14:creationId xmlns:p14="http://schemas.microsoft.com/office/powerpoint/2010/main" val="136451802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Bedeutung verschiedener Aspekte für die Lebensqualität</a:t>
            </a:r>
            <a:endParaRPr lang="de-DE" dirty="0"/>
          </a:p>
        </p:txBody>
      </p:sp>
      <p:sp>
        <p:nvSpPr>
          <p:cNvPr id="3" name="Textplatzhalter 2"/>
          <p:cNvSpPr>
            <a:spLocks noGrp="1"/>
          </p:cNvSpPr>
          <p:nvPr>
            <p:ph type="body" sz="quarter" idx="17"/>
          </p:nvPr>
        </p:nvSpPr>
        <p:spPr>
          <a:xfrm>
            <a:off x="323155" y="752648"/>
            <a:ext cx="8569325" cy="303548"/>
          </a:xfrm>
        </p:spPr>
        <p:txBody>
          <a:bodyPr/>
          <a:lstStyle/>
          <a:p>
            <a:pPr marL="447675" indent="-447675"/>
            <a:r>
              <a:rPr lang="de-DE" dirty="0"/>
              <a:t>Frage 2:	</a:t>
            </a:r>
            <a:r>
              <a:rPr lang="de-AT" dirty="0"/>
              <a:t>"Welche der folgenden Aspekte sind Ihrer Meinung nach für die aktuelle Lebensqualität in Österreich verantwortlich? Sagen Sie mir das bitte jeweils anhand einer Skala von 1 bis 5. 1 bedeutet 'sehr stark verantwortlich',  5 bedeutet 'überhaupt nicht verantwortlich'. Dazwischen können Sie Ihr Urteil abstufen!" </a:t>
            </a:r>
            <a:endParaRPr lang="de-DE" i="1" dirty="0"/>
          </a:p>
        </p:txBody>
      </p:sp>
      <p:sp>
        <p:nvSpPr>
          <p:cNvPr id="4" name="Textplatzhalter 3"/>
          <p:cNvSpPr>
            <a:spLocks noGrp="1"/>
          </p:cNvSpPr>
          <p:nvPr>
            <p:ph type="body" sz="quarter" idx="18"/>
          </p:nvPr>
        </p:nvSpPr>
        <p:spPr>
          <a:xfrm>
            <a:off x="323155" y="579486"/>
            <a:ext cx="8569325" cy="180000"/>
          </a:xfrm>
        </p:spPr>
        <p:txBody>
          <a:bodyPr/>
          <a:lstStyle/>
          <a:p>
            <a:r>
              <a:rPr lang="de-DE" dirty="0"/>
              <a:t>Basis:  </a:t>
            </a:r>
            <a:r>
              <a:rPr lang="de-AT" dirty="0"/>
              <a:t>Österreichische Bevölkerung ab 16 Jahren, die mit der Lebensqualität (Note 1+2) zufrieden ist (71%=100%, n=733)</a:t>
            </a:r>
            <a:endParaRPr lang="de-DE" dirty="0"/>
          </a:p>
        </p:txBody>
      </p:sp>
      <p:pic>
        <p:nvPicPr>
          <p:cNvPr id="5" name="Grafik 4">
            <a:extLst>
              <a:ext uri="{FF2B5EF4-FFF2-40B4-BE49-F238E27FC236}">
                <a16:creationId xmlns:a16="http://schemas.microsoft.com/office/drawing/2014/main" id="{983F2FB9-8450-81F1-1AFA-2BC778C98F09}"/>
              </a:ext>
            </a:extLst>
          </p:cNvPr>
          <p:cNvPicPr>
            <a:picLocks noChangeAspect="1"/>
          </p:cNvPicPr>
          <p:nvPr/>
        </p:nvPicPr>
        <p:blipFill>
          <a:blip r:embed="rId2"/>
          <a:stretch>
            <a:fillRect/>
          </a:stretch>
        </p:blipFill>
        <p:spPr>
          <a:xfrm>
            <a:off x="415637" y="1173492"/>
            <a:ext cx="8312727" cy="3610187"/>
          </a:xfrm>
          <a:prstGeom prst="rect">
            <a:avLst/>
          </a:prstGeom>
        </p:spPr>
      </p:pic>
    </p:spTree>
    <p:extLst>
      <p:ext uri="{BB962C8B-B14F-4D97-AF65-F5344CB8AC3E}">
        <p14:creationId xmlns:p14="http://schemas.microsoft.com/office/powerpoint/2010/main" val="1395945174"/>
      </p:ext>
    </p:extLst>
  </p:cSld>
  <p:clrMapOvr>
    <a:masterClrMapping/>
  </p:clrMapOvr>
  <p:transition>
    <p:fade/>
  </p:transition>
</p:sld>
</file>

<file path=ppt/theme/theme1.xml><?xml version="1.0" encoding="utf-8"?>
<a:theme xmlns:a="http://schemas.openxmlformats.org/drawingml/2006/main" name="Folienmaster_IMAS2011">
  <a:themeElements>
    <a:clrScheme name="IMAS">
      <a:dk1>
        <a:sysClr val="windowText" lastClr="000000"/>
      </a:dk1>
      <a:lt1>
        <a:sysClr val="window" lastClr="FFFFFF"/>
      </a:lt1>
      <a:dk2>
        <a:srgbClr val="A20E2F"/>
      </a:dk2>
      <a:lt2>
        <a:srgbClr val="A5A5A5"/>
      </a:lt2>
      <a:accent1>
        <a:srgbClr val="A20E2F"/>
      </a:accent1>
      <a:accent2>
        <a:srgbClr val="9E1072"/>
      </a:accent2>
      <a:accent3>
        <a:srgbClr val="5F497A"/>
      </a:accent3>
      <a:accent4>
        <a:srgbClr val="53B0C9"/>
      </a:accent4>
      <a:accent5>
        <a:srgbClr val="18424D"/>
      </a:accent5>
      <a:accent6>
        <a:srgbClr val="36331E"/>
      </a:accent6>
      <a:hlink>
        <a:srgbClr val="586D2C"/>
      </a:hlink>
      <a:folHlink>
        <a:srgbClr val="2C2C2C"/>
      </a:folHlink>
    </a:clrScheme>
    <a:fontScheme name="IMAS versu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4198</Words>
  <Application>Microsoft Office PowerPoint</Application>
  <PresentationFormat>Bildschirmpräsentation (16:9)</PresentationFormat>
  <Paragraphs>239</Paragraphs>
  <Slides>51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51</vt:i4>
      </vt:variant>
    </vt:vector>
  </HeadingPairs>
  <TitlesOfParts>
    <vt:vector size="54" baseType="lpstr">
      <vt:lpstr>Arial</vt:lpstr>
      <vt:lpstr>Calibri</vt:lpstr>
      <vt:lpstr>Folienmaster_IMAS2011</vt:lpstr>
      <vt:lpstr>PowerPoint-Präsentation</vt:lpstr>
      <vt:lpstr>Forschungsdesign</vt:lpstr>
      <vt:lpstr>Inhalt</vt:lpstr>
      <vt:lpstr>Forschungsdimension 1 Lebensqualität in Österreich</vt:lpstr>
      <vt:lpstr>Zufriedenheit mit der Lebensqualität</vt:lpstr>
      <vt:lpstr>Zufriedenheit mit der Lebensqualität – Trend</vt:lpstr>
      <vt:lpstr>Zufriedenheit mit der Lebensqualität – Trend</vt:lpstr>
      <vt:lpstr>Zufriedenheit mit der Lebensqualität</vt:lpstr>
      <vt:lpstr>Bedeutung verschiedener Aspekte für die Lebensqualität</vt:lpstr>
      <vt:lpstr>Bedeutung verschiedener Aspekte für die Lebensqualität – Trend</vt:lpstr>
      <vt:lpstr>Bedeutung verschiedener Aspekte für die Lebensqualität</vt:lpstr>
      <vt:lpstr>Management Summary – Lebensqualität in Österreich</vt:lpstr>
      <vt:lpstr>Forschungsdimension 2 Öffentlicher Dienst:  Image</vt:lpstr>
      <vt:lpstr>Spontane Assoziationen zum öffentlichen Dienst</vt:lpstr>
      <vt:lpstr>Spontane Assoziationen zum öffentlichen Dienst – Trend</vt:lpstr>
      <vt:lpstr>Spontane Assoziationen zum öffentlichen Dienst</vt:lpstr>
      <vt:lpstr>Bedeutung des öffentlichen Dienstes</vt:lpstr>
      <vt:lpstr>Bedeutung des öffentlichen Dienstes – Trend</vt:lpstr>
      <vt:lpstr>Bedeutung des öffentlichen Dienstes – Trend</vt:lpstr>
      <vt:lpstr>Bedeutung des öffentlichen Dienstes</vt:lpstr>
      <vt:lpstr>Eigenschaften des öffentlichen Dienstes</vt:lpstr>
      <vt:lpstr>Eigenschaften des öffentlichen Dienstes – Trend</vt:lpstr>
      <vt:lpstr>Eigenschaften des öffentlichen Dienstes</vt:lpstr>
      <vt:lpstr>Erfahrungen mit Mitarbeiter:innen im öffentlichen Dienst</vt:lpstr>
      <vt:lpstr>Erfahrungen mit Mitarbeiter:innen im öffentlichen Dienst – Trend</vt:lpstr>
      <vt:lpstr>Erfahrungen mit Mitarbeiter:innen im öffentlichen Dienst – Trend</vt:lpstr>
      <vt:lpstr>Erfahrungen mit Mitarbeiter:innen im öffentlichen Dienst</vt:lpstr>
      <vt:lpstr>Berufswahl: Öffentlicher Dienst oder Privatwirtschaft</vt:lpstr>
      <vt:lpstr>Berufswahl: Öffentlicher Dienst oder Privatwirtschaft – Trend</vt:lpstr>
      <vt:lpstr>Berufswahl: Öffentlicher Dienst oder Privatwirtschaft – Trend</vt:lpstr>
      <vt:lpstr>Management Summary – Öffentlicher Dienst: Image</vt:lpstr>
      <vt:lpstr>Management Summary – Öffentlicher Dienst: Image</vt:lpstr>
      <vt:lpstr>Forschungsdimension 3 Berufsgruppen im öffentlichen Dienst</vt:lpstr>
      <vt:lpstr>Image verschiedener Berufsgruppen</vt:lpstr>
      <vt:lpstr>Image verschiedener Berufsgruppen – Trend</vt:lpstr>
      <vt:lpstr>Image verschiedener Berufsgruppen</vt:lpstr>
      <vt:lpstr>Anforderungen an Mitarbeiter:innen im öffentlichen Dienst</vt:lpstr>
      <vt:lpstr>Anforderungen an Mitarbeiter:innen im öffentlichen Dienst – Trend</vt:lpstr>
      <vt:lpstr>Anforderungen an Mitarbeiter:innen im öffentlichen Dienst</vt:lpstr>
      <vt:lpstr>Management Summary – Berufsgruppen im öffentlichen Dienst</vt:lpstr>
      <vt:lpstr>Forschungsdimension 4 Demokratie und Vertrauen</vt:lpstr>
      <vt:lpstr>Spontane Assoziationen mit dem Begriff 'Demokratie'</vt:lpstr>
      <vt:lpstr>Spontane Assoziationen mit dem Begriff 'Demokratie' – Trend</vt:lpstr>
      <vt:lpstr>Spontane Assoziationen mit dem Begriff 'Demokratie'</vt:lpstr>
      <vt:lpstr>Vertrauen in verschiedene Instanzen und Einrichtungen</vt:lpstr>
      <vt:lpstr>Vertrauen in verschiedene Instanzen und Einrichtungen</vt:lpstr>
      <vt:lpstr>Vertrauen in verschiedene Instanzen und Einrichtungen</vt:lpstr>
      <vt:lpstr>Management Summary – Demokratie und Vertrauen</vt:lpstr>
      <vt:lpstr> Management Summary Eckpunkte und Ableitungen</vt:lpstr>
      <vt:lpstr>Management Summary – Eckpunkte und Ableitungen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Martina Lintner</cp:lastModifiedBy>
  <cp:revision>441</cp:revision>
  <cp:lastPrinted>2024-07-10T10:22:24Z</cp:lastPrinted>
  <dcterms:created xsi:type="dcterms:W3CDTF">2011-02-08T18:04:37Z</dcterms:created>
  <dcterms:modified xsi:type="dcterms:W3CDTF">2024-07-17T08:23:59Z</dcterms:modified>
</cp:coreProperties>
</file>